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7"/>
  </p:notesMasterIdLst>
  <p:sldIdLst>
    <p:sldId id="295" r:id="rId2"/>
    <p:sldId id="296" r:id="rId3"/>
    <p:sldId id="297" r:id="rId4"/>
    <p:sldId id="299" r:id="rId5"/>
    <p:sldId id="298" r:id="rId6"/>
    <p:sldId id="282" r:id="rId7"/>
    <p:sldId id="286" r:id="rId8"/>
    <p:sldId id="285" r:id="rId9"/>
    <p:sldId id="284" r:id="rId10"/>
    <p:sldId id="283" r:id="rId11"/>
    <p:sldId id="289" r:id="rId12"/>
    <p:sldId id="290" r:id="rId13"/>
    <p:sldId id="291" r:id="rId14"/>
    <p:sldId id="292" r:id="rId15"/>
    <p:sldId id="29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117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0576A6-1707-4C4F-81D1-F5875ECF9198}" type="doc">
      <dgm:prSet loTypeId="urn:microsoft.com/office/officeart/2005/8/layout/rings+Icon" loCatId="officeonline" qsTypeId="urn:microsoft.com/office/officeart/2005/8/quickstyle/simple3" qsCatId="simple" csTypeId="urn:microsoft.com/office/officeart/2005/8/colors/colorful5" csCatId="colorful" phldr="1"/>
      <dgm:spPr/>
    </dgm:pt>
    <dgm:pt modelId="{15ABA29C-770F-4679-8078-28F9E70A1003}">
      <dgm:prSet phldrT="[Text]" custT="1"/>
      <dgm:spPr/>
      <dgm:t>
        <a:bodyPr/>
        <a:lstStyle/>
        <a:p>
          <a:r>
            <a:rPr lang="en-IE" sz="2000" b="1" dirty="0">
              <a:latin typeface="Calibri" panose="020F0502020204030204" pitchFamily="34" charset="0"/>
            </a:rPr>
            <a:t>Education for Maturity </a:t>
          </a:r>
          <a:r>
            <a:rPr lang="en-IE" sz="2000" dirty="0">
              <a:latin typeface="Calibri" panose="020F0502020204030204" pitchFamily="34" charset="0"/>
            </a:rPr>
            <a:t>with an emphasis on social awareness and increased social competence.</a:t>
          </a:r>
        </a:p>
      </dgm:t>
    </dgm:pt>
    <dgm:pt modelId="{3DF078D2-561E-4B07-87EA-F23C9BAE4DAD}" type="parTrans" cxnId="{3553FB08-A1BA-48E1-8A56-5A49E4712FAA}">
      <dgm:prSet/>
      <dgm:spPr/>
      <dgm:t>
        <a:bodyPr/>
        <a:lstStyle/>
        <a:p>
          <a:endParaRPr lang="en-IE"/>
        </a:p>
      </dgm:t>
    </dgm:pt>
    <dgm:pt modelId="{C40E1C47-8157-4115-9103-9AD504B82C74}" type="sibTrans" cxnId="{3553FB08-A1BA-48E1-8A56-5A49E4712FAA}">
      <dgm:prSet/>
      <dgm:spPr/>
      <dgm:t>
        <a:bodyPr/>
        <a:lstStyle/>
        <a:p>
          <a:endParaRPr lang="en-IE"/>
        </a:p>
      </dgm:t>
    </dgm:pt>
    <dgm:pt modelId="{58B4B83B-8856-44C2-BD42-9DEBD3BA4C1F}">
      <dgm:prSet phldrT="[Text]" custT="1"/>
      <dgm:spPr/>
      <dgm:t>
        <a:bodyPr/>
        <a:lstStyle/>
        <a:p>
          <a:r>
            <a:rPr lang="en-IE" sz="2000" dirty="0">
              <a:latin typeface="Calibri" panose="020F0502020204030204" pitchFamily="34" charset="0"/>
            </a:rPr>
            <a:t>Education through </a:t>
          </a:r>
          <a:r>
            <a:rPr lang="en-IE" sz="2000" b="1" dirty="0">
              <a:latin typeface="Calibri" panose="020F0502020204030204" pitchFamily="34" charset="0"/>
            </a:rPr>
            <a:t>experience of Adult and Working life </a:t>
          </a:r>
          <a:r>
            <a:rPr lang="en-IE" sz="2000" dirty="0">
              <a:latin typeface="Calibri" panose="020F0502020204030204" pitchFamily="34" charset="0"/>
            </a:rPr>
            <a:t>as a basis for personal development and maturity.</a:t>
          </a:r>
        </a:p>
      </dgm:t>
    </dgm:pt>
    <dgm:pt modelId="{968851FE-03D8-4790-850F-9B02BD086D25}" type="parTrans" cxnId="{3F91E56A-46B2-470E-9E4E-D6B76539F90D}">
      <dgm:prSet/>
      <dgm:spPr/>
      <dgm:t>
        <a:bodyPr/>
        <a:lstStyle/>
        <a:p>
          <a:endParaRPr lang="en-IE"/>
        </a:p>
      </dgm:t>
    </dgm:pt>
    <dgm:pt modelId="{60CC4E20-4575-486D-BFE5-392CBD5BCBB4}" type="sibTrans" cxnId="{3F91E56A-46B2-470E-9E4E-D6B76539F90D}">
      <dgm:prSet/>
      <dgm:spPr/>
      <dgm:t>
        <a:bodyPr/>
        <a:lstStyle/>
        <a:p>
          <a:endParaRPr lang="en-IE"/>
        </a:p>
      </dgm:t>
    </dgm:pt>
    <dgm:pt modelId="{B874E4DC-1F2F-45FC-9D2C-D32A3EDA0323}">
      <dgm:prSet phldrT="[Text]" custT="1"/>
      <dgm:spPr/>
      <dgm:t>
        <a:bodyPr/>
        <a:lstStyle/>
        <a:p>
          <a:r>
            <a:rPr lang="en-IE" sz="2000" dirty="0">
              <a:latin typeface="Calibri" panose="020F0502020204030204" pitchFamily="34" charset="0"/>
            </a:rPr>
            <a:t>Promotion of general, technical and academic </a:t>
          </a:r>
          <a:r>
            <a:rPr lang="en-IE" sz="2000" b="1" dirty="0">
              <a:latin typeface="Calibri" panose="020F0502020204030204" pitchFamily="34" charset="0"/>
            </a:rPr>
            <a:t>skills</a:t>
          </a:r>
          <a:r>
            <a:rPr lang="en-IE" sz="2000" dirty="0">
              <a:latin typeface="Calibri" panose="020F0502020204030204" pitchFamily="34" charset="0"/>
            </a:rPr>
            <a:t> with an emphasis on inter-disciplinary and self-directed learning.</a:t>
          </a:r>
        </a:p>
      </dgm:t>
    </dgm:pt>
    <dgm:pt modelId="{3BB0F540-AC8A-466F-A3AD-EC8B0184B99A}" type="parTrans" cxnId="{6019A8BA-11CF-4ABD-A758-527E6AEE9FAC}">
      <dgm:prSet/>
      <dgm:spPr/>
      <dgm:t>
        <a:bodyPr/>
        <a:lstStyle/>
        <a:p>
          <a:endParaRPr lang="en-IE"/>
        </a:p>
      </dgm:t>
    </dgm:pt>
    <dgm:pt modelId="{FB536DED-90B1-4E6E-B1E4-C4769A6A4676}" type="sibTrans" cxnId="{6019A8BA-11CF-4ABD-A758-527E6AEE9FAC}">
      <dgm:prSet/>
      <dgm:spPr/>
      <dgm:t>
        <a:bodyPr/>
        <a:lstStyle/>
        <a:p>
          <a:endParaRPr lang="en-IE"/>
        </a:p>
      </dgm:t>
    </dgm:pt>
    <dgm:pt modelId="{1720E947-E7DE-4184-AB8D-CEAEFAD98559}" type="pres">
      <dgm:prSet presAssocID="{9F0576A6-1707-4C4F-81D1-F5875ECF9198}" presName="Name0" presStyleCnt="0">
        <dgm:presLayoutVars>
          <dgm:chMax val="7"/>
          <dgm:dir/>
          <dgm:resizeHandles val="exact"/>
        </dgm:presLayoutVars>
      </dgm:prSet>
      <dgm:spPr/>
    </dgm:pt>
    <dgm:pt modelId="{7B8613BD-331D-4365-AC30-A1B5086BB3F5}" type="pres">
      <dgm:prSet presAssocID="{9F0576A6-1707-4C4F-81D1-F5875ECF9198}" presName="ellipse1" presStyleLbl="vennNode1" presStyleIdx="0" presStyleCnt="3" custScaleX="126490" custLinFactNeighborX="-20315" custLinFactNeighborY="-2507">
        <dgm:presLayoutVars>
          <dgm:bulletEnabled val="1"/>
        </dgm:presLayoutVars>
      </dgm:prSet>
      <dgm:spPr/>
      <dgm:t>
        <a:bodyPr/>
        <a:lstStyle/>
        <a:p>
          <a:endParaRPr lang="en-IE"/>
        </a:p>
      </dgm:t>
    </dgm:pt>
    <dgm:pt modelId="{993EBB1F-599A-4690-A5B8-80CB126E081A}" type="pres">
      <dgm:prSet presAssocID="{9F0576A6-1707-4C4F-81D1-F5875ECF9198}" presName="ellipse2" presStyleLbl="vennNode1" presStyleIdx="1" presStyleCnt="3" custScaleX="136425" custLinFactNeighborX="-236" custLinFactNeighborY="2969">
        <dgm:presLayoutVars>
          <dgm:bulletEnabled val="1"/>
        </dgm:presLayoutVars>
      </dgm:prSet>
      <dgm:spPr/>
      <dgm:t>
        <a:bodyPr/>
        <a:lstStyle/>
        <a:p>
          <a:endParaRPr lang="en-IE"/>
        </a:p>
      </dgm:t>
    </dgm:pt>
    <dgm:pt modelId="{B32304A7-19ED-400A-A86E-24F416FAC16F}" type="pres">
      <dgm:prSet presAssocID="{9F0576A6-1707-4C4F-81D1-F5875ECF9198}" presName="ellipse3" presStyleLbl="vennNode1" presStyleIdx="2" presStyleCnt="3" custScaleX="120692" custLinFactNeighborX="30053" custLinFactNeighborY="835">
        <dgm:presLayoutVars>
          <dgm:bulletEnabled val="1"/>
        </dgm:presLayoutVars>
      </dgm:prSet>
      <dgm:spPr/>
      <dgm:t>
        <a:bodyPr/>
        <a:lstStyle/>
        <a:p>
          <a:endParaRPr lang="en-IE"/>
        </a:p>
      </dgm:t>
    </dgm:pt>
  </dgm:ptLst>
  <dgm:cxnLst>
    <dgm:cxn modelId="{515F919A-D003-4A13-B842-67677181FD59}" type="presOf" srcId="{58B4B83B-8856-44C2-BD42-9DEBD3BA4C1F}" destId="{993EBB1F-599A-4690-A5B8-80CB126E081A}" srcOrd="0" destOrd="0" presId="urn:microsoft.com/office/officeart/2005/8/layout/rings+Icon"/>
    <dgm:cxn modelId="{3553FB08-A1BA-48E1-8A56-5A49E4712FAA}" srcId="{9F0576A6-1707-4C4F-81D1-F5875ECF9198}" destId="{15ABA29C-770F-4679-8078-28F9E70A1003}" srcOrd="0" destOrd="0" parTransId="{3DF078D2-561E-4B07-87EA-F23C9BAE4DAD}" sibTransId="{C40E1C47-8157-4115-9103-9AD504B82C74}"/>
    <dgm:cxn modelId="{6019A8BA-11CF-4ABD-A758-527E6AEE9FAC}" srcId="{9F0576A6-1707-4C4F-81D1-F5875ECF9198}" destId="{B874E4DC-1F2F-45FC-9D2C-D32A3EDA0323}" srcOrd="2" destOrd="0" parTransId="{3BB0F540-AC8A-466F-A3AD-EC8B0184B99A}" sibTransId="{FB536DED-90B1-4E6E-B1E4-C4769A6A4676}"/>
    <dgm:cxn modelId="{4752CFF2-8102-474A-980F-A041EFDCB938}" type="presOf" srcId="{9F0576A6-1707-4C4F-81D1-F5875ECF9198}" destId="{1720E947-E7DE-4184-AB8D-CEAEFAD98559}" srcOrd="0" destOrd="0" presId="urn:microsoft.com/office/officeart/2005/8/layout/rings+Icon"/>
    <dgm:cxn modelId="{F6D4D618-CFE4-42E9-8BB7-31513BF5A04D}" type="presOf" srcId="{15ABA29C-770F-4679-8078-28F9E70A1003}" destId="{7B8613BD-331D-4365-AC30-A1B5086BB3F5}" srcOrd="0" destOrd="0" presId="urn:microsoft.com/office/officeart/2005/8/layout/rings+Icon"/>
    <dgm:cxn modelId="{3F91E56A-46B2-470E-9E4E-D6B76539F90D}" srcId="{9F0576A6-1707-4C4F-81D1-F5875ECF9198}" destId="{58B4B83B-8856-44C2-BD42-9DEBD3BA4C1F}" srcOrd="1" destOrd="0" parTransId="{968851FE-03D8-4790-850F-9B02BD086D25}" sibTransId="{60CC4E20-4575-486D-BFE5-392CBD5BCBB4}"/>
    <dgm:cxn modelId="{57B14DF2-45E9-4989-98ED-618B0FC20B67}" type="presOf" srcId="{B874E4DC-1F2F-45FC-9D2C-D32A3EDA0323}" destId="{B32304A7-19ED-400A-A86E-24F416FAC16F}" srcOrd="0" destOrd="0" presId="urn:microsoft.com/office/officeart/2005/8/layout/rings+Icon"/>
    <dgm:cxn modelId="{220C6D10-332F-4816-8860-59B992D14CFC}" type="presParOf" srcId="{1720E947-E7DE-4184-AB8D-CEAEFAD98559}" destId="{7B8613BD-331D-4365-AC30-A1B5086BB3F5}" srcOrd="0" destOrd="0" presId="urn:microsoft.com/office/officeart/2005/8/layout/rings+Icon"/>
    <dgm:cxn modelId="{EAD35B0C-72EA-4426-B47B-A00AB5EBAFA0}" type="presParOf" srcId="{1720E947-E7DE-4184-AB8D-CEAEFAD98559}" destId="{993EBB1F-599A-4690-A5B8-80CB126E081A}" srcOrd="1" destOrd="0" presId="urn:microsoft.com/office/officeart/2005/8/layout/rings+Icon"/>
    <dgm:cxn modelId="{D507D4EF-B797-44A3-84AC-C81A8312107F}" type="presParOf" srcId="{1720E947-E7DE-4184-AB8D-CEAEFAD98559}" destId="{B32304A7-19ED-400A-A86E-24F416FAC16F}" srcOrd="2"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8613BD-331D-4365-AC30-A1B5086BB3F5}">
      <dsp:nvSpPr>
        <dsp:cNvPr id="0" name=""/>
        <dsp:cNvSpPr/>
      </dsp:nvSpPr>
      <dsp:spPr>
        <a:xfrm>
          <a:off x="0" y="0"/>
          <a:ext cx="3660975" cy="2894239"/>
        </a:xfrm>
        <a:prstGeom prst="ellipse">
          <a:avLst/>
        </a:prstGeom>
        <a:gradFill rotWithShape="0">
          <a:gsLst>
            <a:gs pos="0">
              <a:schemeClr val="accent5">
                <a:alpha val="50000"/>
                <a:hueOff val="0"/>
                <a:satOff val="0"/>
                <a:lumOff val="0"/>
                <a:alphaOff val="0"/>
                <a:tint val="20000"/>
                <a:satMod val="180000"/>
                <a:lumMod val="98000"/>
              </a:schemeClr>
            </a:gs>
            <a:gs pos="40000">
              <a:schemeClr val="accent5">
                <a:alpha val="50000"/>
                <a:hueOff val="0"/>
                <a:satOff val="0"/>
                <a:lumOff val="0"/>
                <a:alphaOff val="0"/>
                <a:tint val="30000"/>
                <a:satMod val="260000"/>
                <a:lumMod val="84000"/>
              </a:schemeClr>
            </a:gs>
            <a:gs pos="100000">
              <a:schemeClr val="accent5">
                <a:alpha val="50000"/>
                <a:hueOff val="0"/>
                <a:satOff val="0"/>
                <a:lumOff val="0"/>
                <a:alphaOff val="0"/>
                <a:tint val="100000"/>
                <a:satMod val="110000"/>
                <a:lumMod val="100000"/>
              </a:schemeClr>
            </a:gs>
          </a:gsLst>
          <a:lin ang="504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IE" sz="2000" b="1" kern="1200" dirty="0">
              <a:latin typeface="Calibri" panose="020F0502020204030204" pitchFamily="34" charset="0"/>
            </a:rPr>
            <a:t>Education for Maturity </a:t>
          </a:r>
          <a:r>
            <a:rPr lang="en-IE" sz="2000" kern="1200" dirty="0">
              <a:latin typeface="Calibri" panose="020F0502020204030204" pitchFamily="34" charset="0"/>
            </a:rPr>
            <a:t>with an emphasis on social awareness and increased social competence.</a:t>
          </a:r>
        </a:p>
      </dsp:txBody>
      <dsp:txXfrm>
        <a:off x="536137" y="423851"/>
        <a:ext cx="2588701" cy="2046537"/>
      </dsp:txXfrm>
    </dsp:sp>
    <dsp:sp modelId="{993EBB1F-599A-4690-A5B8-80CB126E081A}">
      <dsp:nvSpPr>
        <dsp:cNvPr id="0" name=""/>
        <dsp:cNvSpPr/>
      </dsp:nvSpPr>
      <dsp:spPr>
        <a:xfrm>
          <a:off x="1914169" y="1930296"/>
          <a:ext cx="3948522" cy="2894239"/>
        </a:xfrm>
        <a:prstGeom prst="ellipse">
          <a:avLst/>
        </a:prstGeom>
        <a:gradFill rotWithShape="0">
          <a:gsLst>
            <a:gs pos="0">
              <a:schemeClr val="accent5">
                <a:alpha val="50000"/>
                <a:hueOff val="152821"/>
                <a:satOff val="30568"/>
                <a:lumOff val="7059"/>
                <a:alphaOff val="0"/>
                <a:tint val="20000"/>
                <a:satMod val="180000"/>
                <a:lumMod val="98000"/>
              </a:schemeClr>
            </a:gs>
            <a:gs pos="40000">
              <a:schemeClr val="accent5">
                <a:alpha val="50000"/>
                <a:hueOff val="152821"/>
                <a:satOff val="30568"/>
                <a:lumOff val="7059"/>
                <a:alphaOff val="0"/>
                <a:tint val="30000"/>
                <a:satMod val="260000"/>
                <a:lumMod val="84000"/>
              </a:schemeClr>
            </a:gs>
            <a:gs pos="100000">
              <a:schemeClr val="accent5">
                <a:alpha val="50000"/>
                <a:hueOff val="152821"/>
                <a:satOff val="30568"/>
                <a:lumOff val="7059"/>
                <a:alphaOff val="0"/>
                <a:tint val="100000"/>
                <a:satMod val="110000"/>
                <a:lumMod val="100000"/>
              </a:schemeClr>
            </a:gs>
          </a:gsLst>
          <a:lin ang="504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IE" sz="2000" kern="1200" dirty="0">
              <a:latin typeface="Calibri" panose="020F0502020204030204" pitchFamily="34" charset="0"/>
            </a:rPr>
            <a:t>Education through </a:t>
          </a:r>
          <a:r>
            <a:rPr lang="en-IE" sz="2000" b="1" kern="1200" dirty="0">
              <a:latin typeface="Calibri" panose="020F0502020204030204" pitchFamily="34" charset="0"/>
            </a:rPr>
            <a:t>experience of Adult and Working life </a:t>
          </a:r>
          <a:r>
            <a:rPr lang="en-IE" sz="2000" kern="1200" dirty="0">
              <a:latin typeface="Calibri" panose="020F0502020204030204" pitchFamily="34" charset="0"/>
            </a:rPr>
            <a:t>as a basis for personal development and maturity.</a:t>
          </a:r>
        </a:p>
      </dsp:txBody>
      <dsp:txXfrm>
        <a:off x="2492417" y="2354147"/>
        <a:ext cx="2792026" cy="2046537"/>
      </dsp:txXfrm>
    </dsp:sp>
    <dsp:sp modelId="{B32304A7-19ED-400A-A86E-24F416FAC16F}">
      <dsp:nvSpPr>
        <dsp:cNvPr id="0" name=""/>
        <dsp:cNvSpPr/>
      </dsp:nvSpPr>
      <dsp:spPr>
        <a:xfrm>
          <a:off x="4211690" y="24166"/>
          <a:ext cx="3493165" cy="2894239"/>
        </a:xfrm>
        <a:prstGeom prst="ellipse">
          <a:avLst/>
        </a:prstGeom>
        <a:gradFill rotWithShape="0">
          <a:gsLst>
            <a:gs pos="0">
              <a:schemeClr val="accent5">
                <a:alpha val="50000"/>
                <a:hueOff val="305643"/>
                <a:satOff val="61137"/>
                <a:lumOff val="14118"/>
                <a:alphaOff val="0"/>
                <a:tint val="20000"/>
                <a:satMod val="180000"/>
                <a:lumMod val="98000"/>
              </a:schemeClr>
            </a:gs>
            <a:gs pos="40000">
              <a:schemeClr val="accent5">
                <a:alpha val="50000"/>
                <a:hueOff val="305643"/>
                <a:satOff val="61137"/>
                <a:lumOff val="14118"/>
                <a:alphaOff val="0"/>
                <a:tint val="30000"/>
                <a:satMod val="260000"/>
                <a:lumMod val="84000"/>
              </a:schemeClr>
            </a:gs>
            <a:gs pos="100000">
              <a:schemeClr val="accent5">
                <a:alpha val="50000"/>
                <a:hueOff val="305643"/>
                <a:satOff val="61137"/>
                <a:lumOff val="14118"/>
                <a:alphaOff val="0"/>
                <a:tint val="100000"/>
                <a:satMod val="110000"/>
                <a:lumMod val="100000"/>
              </a:schemeClr>
            </a:gs>
          </a:gsLst>
          <a:lin ang="504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IE" sz="2000" kern="1200" dirty="0">
              <a:latin typeface="Calibri" panose="020F0502020204030204" pitchFamily="34" charset="0"/>
            </a:rPr>
            <a:t>Promotion of general, technical and academic </a:t>
          </a:r>
          <a:r>
            <a:rPr lang="en-IE" sz="2000" b="1" kern="1200" dirty="0">
              <a:latin typeface="Calibri" panose="020F0502020204030204" pitchFamily="34" charset="0"/>
            </a:rPr>
            <a:t>skills</a:t>
          </a:r>
          <a:r>
            <a:rPr lang="en-IE" sz="2000" kern="1200" dirty="0">
              <a:latin typeface="Calibri" panose="020F0502020204030204" pitchFamily="34" charset="0"/>
            </a:rPr>
            <a:t> with an emphasis on inter-disciplinary and self-directed learning.</a:t>
          </a:r>
        </a:p>
      </dsp:txBody>
      <dsp:txXfrm>
        <a:off x="4723252" y="448017"/>
        <a:ext cx="2470041" cy="2046537"/>
      </dsp:txXfrm>
    </dsp:sp>
  </dsp:spTree>
</dsp:drawing>
</file>

<file path=ppt/diagrams/layout1.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C95285-894B-4417-807B-2C3DA1166391}" type="datetimeFigureOut">
              <a:rPr lang="en-IE" smtClean="0"/>
              <a:t>19/03/2014</a:t>
            </a:fld>
            <a:endParaRPr lang="en-I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99E423-1FDA-4B1C-8F7A-7562E49FAD1A}" type="slidenum">
              <a:rPr lang="en-IE" smtClean="0"/>
              <a:t>‹#›</a:t>
            </a:fld>
            <a:endParaRPr lang="en-IE"/>
          </a:p>
        </p:txBody>
      </p:sp>
    </p:spTree>
    <p:extLst>
      <p:ext uri="{BB962C8B-B14F-4D97-AF65-F5344CB8AC3E}">
        <p14:creationId xmlns:p14="http://schemas.microsoft.com/office/powerpoint/2010/main" val="3455849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871045-8942-4F91-AA23-03A3DE77034A}" type="slidenum">
              <a:rPr lang="en-GB"/>
              <a:pPr/>
              <a:t>6</a:t>
            </a:fld>
            <a:endParaRPr lang="en-GB"/>
          </a:p>
        </p:txBody>
      </p:sp>
      <p:sp>
        <p:nvSpPr>
          <p:cNvPr id="44034" name="Rectangle 2"/>
          <p:cNvSpPr>
            <a:spLocks noGrp="1" noRot="1" noChangeAspect="1" noChangeArrowheads="1" noTextEdit="1"/>
          </p:cNvSpPr>
          <p:nvPr>
            <p:ph type="sldImg"/>
          </p:nvPr>
        </p:nvSpPr>
        <p:spPr bwMode="auto">
          <a:xfrm>
            <a:off x="1143000" y="684213"/>
            <a:ext cx="4573588" cy="3430587"/>
          </a:xfrm>
          <a:prstGeom prst="rect">
            <a:avLst/>
          </a:prstGeom>
          <a:solidFill>
            <a:srgbClr val="FFFFFF"/>
          </a:solidFill>
          <a:ln>
            <a:solidFill>
              <a:srgbClr val="000000"/>
            </a:solidFill>
            <a:miter lim="800000"/>
            <a:headEnd/>
            <a:tailEnd/>
          </a:ln>
        </p:spPr>
      </p:sp>
      <p:sp>
        <p:nvSpPr>
          <p:cNvPr id="44035" name="Rectangle 3"/>
          <p:cNvSpPr>
            <a:spLocks noGrp="1" noChangeArrowheads="1"/>
          </p:cNvSpPr>
          <p:nvPr>
            <p:ph type="body" idx="1"/>
          </p:nvPr>
        </p:nvSpPr>
        <p:spPr bwMode="auto">
          <a:xfrm>
            <a:off x="914824" y="4343437"/>
            <a:ext cx="5028353" cy="4115619"/>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13AC52-BA5F-4FB9-B303-1245EBBF851C}" type="slidenum">
              <a:rPr lang="en-GB"/>
              <a:pPr/>
              <a:t>7</a:t>
            </a:fld>
            <a:endParaRPr lang="en-GB"/>
          </a:p>
        </p:txBody>
      </p:sp>
      <p:sp>
        <p:nvSpPr>
          <p:cNvPr id="52226" name="Rectangle 2"/>
          <p:cNvSpPr>
            <a:spLocks noGrp="1" noRot="1" noChangeAspect="1" noChangeArrowheads="1" noTextEdit="1"/>
          </p:cNvSpPr>
          <p:nvPr>
            <p:ph type="sldImg"/>
          </p:nvPr>
        </p:nvSpPr>
        <p:spPr bwMode="auto">
          <a:xfrm>
            <a:off x="1143000" y="684213"/>
            <a:ext cx="4573588" cy="3430587"/>
          </a:xfrm>
          <a:prstGeom prst="rect">
            <a:avLst/>
          </a:prstGeom>
          <a:solidFill>
            <a:srgbClr val="FFFFFF"/>
          </a:solidFill>
          <a:ln>
            <a:solidFill>
              <a:srgbClr val="000000"/>
            </a:solidFill>
            <a:miter lim="800000"/>
            <a:headEnd/>
            <a:tailEnd/>
          </a:ln>
        </p:spPr>
      </p:sp>
      <p:sp>
        <p:nvSpPr>
          <p:cNvPr id="52227" name="Rectangle 3"/>
          <p:cNvSpPr>
            <a:spLocks noGrp="1" noChangeArrowheads="1"/>
          </p:cNvSpPr>
          <p:nvPr>
            <p:ph type="body" idx="1"/>
          </p:nvPr>
        </p:nvSpPr>
        <p:spPr bwMode="auto">
          <a:xfrm>
            <a:off x="914824" y="4343437"/>
            <a:ext cx="5028353" cy="4115619"/>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29E219-241C-43F9-811B-AA8C0EC2845B}" type="slidenum">
              <a:rPr lang="en-GB"/>
              <a:pPr/>
              <a:t>8</a:t>
            </a:fld>
            <a:endParaRPr lang="en-GB"/>
          </a:p>
        </p:txBody>
      </p:sp>
      <p:sp>
        <p:nvSpPr>
          <p:cNvPr id="50178" name="Rectangle 2"/>
          <p:cNvSpPr>
            <a:spLocks noGrp="1" noRot="1" noChangeAspect="1" noChangeArrowheads="1" noTextEdit="1"/>
          </p:cNvSpPr>
          <p:nvPr>
            <p:ph type="sldImg"/>
          </p:nvPr>
        </p:nvSpPr>
        <p:spPr bwMode="auto">
          <a:xfrm>
            <a:off x="1143000" y="684213"/>
            <a:ext cx="4573588" cy="3430587"/>
          </a:xfrm>
          <a:prstGeom prst="rect">
            <a:avLst/>
          </a:prstGeom>
          <a:solidFill>
            <a:srgbClr val="FFFFFF"/>
          </a:solidFill>
          <a:ln>
            <a:solidFill>
              <a:srgbClr val="000000"/>
            </a:solidFill>
            <a:miter lim="800000"/>
            <a:headEnd/>
            <a:tailEnd/>
          </a:ln>
        </p:spPr>
      </p:sp>
      <p:sp>
        <p:nvSpPr>
          <p:cNvPr id="50179" name="Rectangle 3"/>
          <p:cNvSpPr>
            <a:spLocks noGrp="1" noChangeArrowheads="1"/>
          </p:cNvSpPr>
          <p:nvPr>
            <p:ph type="body" idx="1"/>
          </p:nvPr>
        </p:nvSpPr>
        <p:spPr bwMode="auto">
          <a:xfrm>
            <a:off x="914824" y="4343437"/>
            <a:ext cx="5028353" cy="4115619"/>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CD84C4-C86A-4258-BD29-C37781A3448B}" type="slidenum">
              <a:rPr lang="en-GB"/>
              <a:pPr/>
              <a:t>9</a:t>
            </a:fld>
            <a:endParaRPr lang="en-GB"/>
          </a:p>
        </p:txBody>
      </p:sp>
      <p:sp>
        <p:nvSpPr>
          <p:cNvPr id="48130" name="Rectangle 2"/>
          <p:cNvSpPr>
            <a:spLocks noGrp="1" noRot="1" noChangeAspect="1" noChangeArrowheads="1" noTextEdit="1"/>
          </p:cNvSpPr>
          <p:nvPr>
            <p:ph type="sldImg"/>
          </p:nvPr>
        </p:nvSpPr>
        <p:spPr bwMode="auto">
          <a:xfrm>
            <a:off x="1143000" y="684213"/>
            <a:ext cx="4573588" cy="3430587"/>
          </a:xfrm>
          <a:prstGeom prst="rect">
            <a:avLst/>
          </a:prstGeom>
          <a:solidFill>
            <a:srgbClr val="FFFFFF"/>
          </a:solidFill>
          <a:ln>
            <a:solidFill>
              <a:srgbClr val="000000"/>
            </a:solidFill>
            <a:miter lim="800000"/>
            <a:headEnd/>
            <a:tailEnd/>
          </a:ln>
        </p:spPr>
      </p:sp>
      <p:sp>
        <p:nvSpPr>
          <p:cNvPr id="48131" name="Rectangle 3"/>
          <p:cNvSpPr>
            <a:spLocks noGrp="1" noChangeArrowheads="1"/>
          </p:cNvSpPr>
          <p:nvPr>
            <p:ph type="body" idx="1"/>
          </p:nvPr>
        </p:nvSpPr>
        <p:spPr bwMode="auto">
          <a:xfrm>
            <a:off x="914824" y="4343437"/>
            <a:ext cx="5028353" cy="4115619"/>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80FD60-D51A-4A8E-9E85-9A2B53DF3B97}" type="slidenum">
              <a:rPr lang="en-GB"/>
              <a:pPr/>
              <a:t>10</a:t>
            </a:fld>
            <a:endParaRPr lang="en-GB"/>
          </a:p>
        </p:txBody>
      </p:sp>
      <p:sp>
        <p:nvSpPr>
          <p:cNvPr id="46082" name="Rectangle 2"/>
          <p:cNvSpPr>
            <a:spLocks noGrp="1" noRot="1" noChangeAspect="1" noChangeArrowheads="1" noTextEdit="1"/>
          </p:cNvSpPr>
          <p:nvPr>
            <p:ph type="sldImg"/>
          </p:nvPr>
        </p:nvSpPr>
        <p:spPr bwMode="auto">
          <a:xfrm>
            <a:off x="1143000" y="684213"/>
            <a:ext cx="4573588" cy="3430587"/>
          </a:xfrm>
          <a:prstGeom prst="rect">
            <a:avLst/>
          </a:prstGeom>
          <a:solidFill>
            <a:srgbClr val="FFFFFF"/>
          </a:solidFill>
          <a:ln>
            <a:solidFill>
              <a:srgbClr val="000000"/>
            </a:solidFill>
            <a:miter lim="800000"/>
            <a:headEnd/>
            <a:tailEnd/>
          </a:ln>
        </p:spPr>
      </p:sp>
      <p:sp>
        <p:nvSpPr>
          <p:cNvPr id="46083" name="Rectangle 3"/>
          <p:cNvSpPr>
            <a:spLocks noGrp="1" noChangeArrowheads="1"/>
          </p:cNvSpPr>
          <p:nvPr>
            <p:ph type="body" idx="1"/>
          </p:nvPr>
        </p:nvSpPr>
        <p:spPr bwMode="auto">
          <a:xfrm>
            <a:off x="914824" y="4343437"/>
            <a:ext cx="5028353" cy="4115619"/>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FD81543-2B41-4837-BA0F-45A5D51B1DA6}" type="slidenum">
              <a:rPr lang="en-GB"/>
              <a:pPr/>
              <a:t>11</a:t>
            </a:fld>
            <a:endParaRPr lang="en-GB"/>
          </a:p>
        </p:txBody>
      </p:sp>
      <p:sp>
        <p:nvSpPr>
          <p:cNvPr id="60418" name="Rectangle 2"/>
          <p:cNvSpPr>
            <a:spLocks noGrp="1" noRot="1" noChangeAspect="1" noChangeArrowheads="1" noTextEdit="1"/>
          </p:cNvSpPr>
          <p:nvPr>
            <p:ph type="sldImg"/>
          </p:nvPr>
        </p:nvSpPr>
        <p:spPr bwMode="auto">
          <a:xfrm>
            <a:off x="1143000" y="684213"/>
            <a:ext cx="4573588" cy="3430587"/>
          </a:xfrm>
          <a:prstGeom prst="rect">
            <a:avLst/>
          </a:prstGeom>
          <a:solidFill>
            <a:srgbClr val="FFFFFF"/>
          </a:solidFill>
          <a:ln>
            <a:solidFill>
              <a:srgbClr val="000000"/>
            </a:solidFill>
            <a:miter lim="800000"/>
            <a:headEnd/>
            <a:tailEnd/>
          </a:ln>
        </p:spPr>
      </p:sp>
      <p:sp>
        <p:nvSpPr>
          <p:cNvPr id="60419" name="Rectangle 3"/>
          <p:cNvSpPr>
            <a:spLocks noGrp="1" noChangeArrowheads="1"/>
          </p:cNvSpPr>
          <p:nvPr>
            <p:ph type="body" idx="1"/>
          </p:nvPr>
        </p:nvSpPr>
        <p:spPr bwMode="auto">
          <a:xfrm>
            <a:off x="914824" y="4343437"/>
            <a:ext cx="5028353" cy="4115619"/>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5C5DA027-4D47-4580-B4C5-223F4707CB66}" type="datetimeFigureOut">
              <a:rPr lang="en-IE" smtClean="0"/>
              <a:t>19/03/2014</a:t>
            </a:fld>
            <a:endParaRPr lang="en-IE"/>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IE"/>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4C372DBA-5AC9-4F7C-92A0-B22107A49209}" type="slidenum">
              <a:rPr lang="en-IE" smtClean="0"/>
              <a:t>‹#›</a:t>
            </a:fld>
            <a:endParaRPr lang="en-IE"/>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5DA027-4D47-4580-B4C5-223F4707CB66}" type="datetimeFigureOut">
              <a:rPr lang="en-IE" smtClean="0"/>
              <a:t>19/03/2014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C372DBA-5AC9-4F7C-92A0-B22107A49209}" type="slidenum">
              <a:rPr lang="en-IE" smtClean="0"/>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5DA027-4D47-4580-B4C5-223F4707CB66}" type="datetimeFigureOut">
              <a:rPr lang="en-IE" smtClean="0"/>
              <a:t>19/03/2014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C372DBA-5AC9-4F7C-92A0-B22107A49209}" type="slidenum">
              <a:rPr lang="en-IE" smtClean="0"/>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5DA027-4D47-4580-B4C5-223F4707CB66}" type="datetimeFigureOut">
              <a:rPr lang="en-IE" smtClean="0"/>
              <a:t>19/03/2014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C372DBA-5AC9-4F7C-92A0-B22107A49209}" type="slidenum">
              <a:rPr lang="en-IE" smtClean="0"/>
              <a:t>‹#›</a:t>
            </a:fld>
            <a:endParaRPr lang="en-I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5DA027-4D47-4580-B4C5-223F4707CB66}" type="datetimeFigureOut">
              <a:rPr lang="en-IE" smtClean="0"/>
              <a:t>19/03/2014</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C372DBA-5AC9-4F7C-92A0-B22107A49209}" type="slidenum">
              <a:rPr lang="en-IE" smtClean="0"/>
              <a:t>‹#›</a:t>
            </a:fld>
            <a:endParaRPr lang="en-I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5C5DA027-4D47-4580-B4C5-223F4707CB66}" type="datetimeFigureOut">
              <a:rPr lang="en-IE" smtClean="0"/>
              <a:t>19/03/2014</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C372DBA-5AC9-4F7C-92A0-B22107A49209}" type="slidenum">
              <a:rPr lang="en-IE" smtClean="0"/>
              <a:t>‹#›</a:t>
            </a:fld>
            <a:endParaRPr lang="en-IE"/>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C5DA027-4D47-4580-B4C5-223F4707CB66}" type="datetimeFigureOut">
              <a:rPr lang="en-IE" smtClean="0"/>
              <a:t>19/03/2014</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4C372DBA-5AC9-4F7C-92A0-B22107A49209}" type="slidenum">
              <a:rPr lang="en-IE" smtClean="0"/>
              <a:t>‹#›</a:t>
            </a:fld>
            <a:endParaRPr lang="en-I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5DA027-4D47-4580-B4C5-223F4707CB66}" type="datetimeFigureOut">
              <a:rPr lang="en-IE" smtClean="0"/>
              <a:t>19/03/2014</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4C372DBA-5AC9-4F7C-92A0-B22107A49209}" type="slidenum">
              <a:rPr lang="en-IE" smtClean="0"/>
              <a:t>‹#›</a:t>
            </a:fld>
            <a:endParaRPr lang="en-I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5DA027-4D47-4580-B4C5-223F4707CB66}" type="datetimeFigureOut">
              <a:rPr lang="en-IE" smtClean="0"/>
              <a:t>19/03/2014</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4C372DBA-5AC9-4F7C-92A0-B22107A49209}" type="slidenum">
              <a:rPr lang="en-IE" smtClean="0"/>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C5DA027-4D47-4580-B4C5-223F4707CB66}" type="datetimeFigureOut">
              <a:rPr lang="en-IE" smtClean="0"/>
              <a:t>19/03/2014</a:t>
            </a:fld>
            <a:endParaRPr lang="en-IE"/>
          </a:p>
        </p:txBody>
      </p:sp>
      <p:sp>
        <p:nvSpPr>
          <p:cNvPr id="7" name="Slide Number Placeholder 6"/>
          <p:cNvSpPr>
            <a:spLocks noGrp="1"/>
          </p:cNvSpPr>
          <p:nvPr>
            <p:ph type="sldNum" sz="quarter" idx="12"/>
          </p:nvPr>
        </p:nvSpPr>
        <p:spPr/>
        <p:txBody>
          <a:bodyPr/>
          <a:lstStyle/>
          <a:p>
            <a:fld id="{4C372DBA-5AC9-4F7C-92A0-B22107A49209}" type="slidenum">
              <a:rPr lang="en-IE" smtClean="0"/>
              <a:t>‹#›</a:t>
            </a:fld>
            <a:endParaRPr lang="en-IE"/>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IE"/>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5DA027-4D47-4580-B4C5-223F4707CB66}" type="datetimeFigureOut">
              <a:rPr lang="en-IE" smtClean="0"/>
              <a:t>19/03/2014</a:t>
            </a:fld>
            <a:endParaRPr lang="en-IE"/>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IE"/>
          </a:p>
        </p:txBody>
      </p:sp>
      <p:sp>
        <p:nvSpPr>
          <p:cNvPr id="7" name="Slide Number Placeholder 6"/>
          <p:cNvSpPr>
            <a:spLocks noGrp="1"/>
          </p:cNvSpPr>
          <p:nvPr>
            <p:ph type="sldNum" sz="quarter" idx="12"/>
          </p:nvPr>
        </p:nvSpPr>
        <p:spPr/>
        <p:txBody>
          <a:bodyPr/>
          <a:lstStyle/>
          <a:p>
            <a:fld id="{4C372DBA-5AC9-4F7C-92A0-B22107A49209}" type="slidenum">
              <a:rPr lang="en-IE" smtClean="0"/>
              <a:t>‹#›</a:t>
            </a:fld>
            <a:endParaRPr lang="en-I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5C5DA027-4D47-4580-B4C5-223F4707CB66}" type="datetimeFigureOut">
              <a:rPr lang="en-IE" smtClean="0"/>
              <a:t>19/03/2014</a:t>
            </a:fld>
            <a:endParaRPr lang="en-IE"/>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IE"/>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4C372DBA-5AC9-4F7C-92A0-B22107A49209}" type="slidenum">
              <a:rPr lang="en-IE" smtClean="0"/>
              <a:t>‹#›</a:t>
            </a:fld>
            <a:endParaRPr lang="en-IE"/>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rangeLogo_Q1"/>
          <p:cNvPicPr/>
          <p:nvPr/>
        </p:nvPicPr>
        <p:blipFill>
          <a:blip r:embed="rId2">
            <a:extLst>
              <a:ext uri="{28A0092B-C50C-407E-A947-70E740481C1C}">
                <a14:useLocalDpi xmlns:a14="http://schemas.microsoft.com/office/drawing/2010/main" val="0"/>
              </a:ext>
            </a:extLst>
          </a:blip>
          <a:srcRect/>
          <a:stretch>
            <a:fillRect/>
          </a:stretch>
        </p:blipFill>
        <p:spPr bwMode="auto">
          <a:xfrm>
            <a:off x="1662112" y="692696"/>
            <a:ext cx="5819775" cy="2886075"/>
          </a:xfrm>
          <a:prstGeom prst="rect">
            <a:avLst/>
          </a:prstGeom>
          <a:noFill/>
          <a:ln>
            <a:noFill/>
          </a:ln>
        </p:spPr>
      </p:pic>
      <p:sp>
        <p:nvSpPr>
          <p:cNvPr id="3" name="Rectangle 2"/>
          <p:cNvSpPr/>
          <p:nvPr/>
        </p:nvSpPr>
        <p:spPr>
          <a:xfrm>
            <a:off x="755576" y="4369161"/>
            <a:ext cx="7776864" cy="1938992"/>
          </a:xfrm>
          <a:prstGeom prst="rect">
            <a:avLst/>
          </a:prstGeom>
        </p:spPr>
        <p:txBody>
          <a:bodyPr wrap="square">
            <a:spAutoFit/>
          </a:bodyPr>
          <a:lstStyle/>
          <a:p>
            <a:pPr algn="ctr"/>
            <a:r>
              <a:rPr lang="en-IE" sz="2800" b="1" cap="all" dirty="0" smtClean="0"/>
              <a:t>TRANSITION YEAR </a:t>
            </a:r>
            <a:r>
              <a:rPr lang="en-IE" sz="2800" b="1" cap="all" dirty="0"/>
              <a:t>PROGRAMME</a:t>
            </a:r>
            <a:endParaRPr lang="en-IE" sz="2800" dirty="0"/>
          </a:p>
          <a:p>
            <a:pPr algn="just"/>
            <a:r>
              <a:rPr lang="en-IE" sz="2800" b="1" dirty="0"/>
              <a:t> </a:t>
            </a:r>
            <a:endParaRPr lang="en-IE" sz="2800" dirty="0"/>
          </a:p>
          <a:p>
            <a:pPr algn="ctr"/>
            <a:r>
              <a:rPr lang="en-IE" sz="2800" b="1" dirty="0"/>
              <a:t> 2014</a:t>
            </a:r>
            <a:r>
              <a:rPr lang="ga-IE" sz="2800" b="1" dirty="0"/>
              <a:t>-2015</a:t>
            </a:r>
            <a:endParaRPr lang="en-IE" sz="2800" dirty="0"/>
          </a:p>
          <a:p>
            <a:pPr algn="just"/>
            <a:r>
              <a:rPr lang="x-none"/>
              <a:t/>
            </a:r>
            <a:br>
              <a:rPr lang="x-none"/>
            </a:br>
            <a:r>
              <a:rPr lang="en-GB" dirty="0"/>
              <a:t> </a:t>
            </a:r>
            <a:endParaRPr lang="en-IE" dirty="0"/>
          </a:p>
        </p:txBody>
      </p:sp>
    </p:spTree>
    <p:extLst>
      <p:ext uri="{BB962C8B-B14F-4D97-AF65-F5344CB8AC3E}">
        <p14:creationId xmlns:p14="http://schemas.microsoft.com/office/powerpoint/2010/main" val="13857110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899592" y="476672"/>
            <a:ext cx="7024744" cy="1143000"/>
          </a:xfrm>
        </p:spPr>
        <p:txBody>
          <a:bodyPr>
            <a:normAutofit/>
          </a:bodyPr>
          <a:lstStyle/>
          <a:p>
            <a:r>
              <a:rPr lang="en-GB" sz="4000" b="1" dirty="0"/>
              <a:t>CALENDAR LAYER</a:t>
            </a:r>
          </a:p>
        </p:txBody>
      </p:sp>
      <p:sp>
        <p:nvSpPr>
          <p:cNvPr id="6" name="Content Placeholder 5"/>
          <p:cNvSpPr>
            <a:spLocks noGrp="1"/>
          </p:cNvSpPr>
          <p:nvPr>
            <p:ph idx="1"/>
          </p:nvPr>
        </p:nvSpPr>
        <p:spPr>
          <a:xfrm>
            <a:off x="755576" y="1628800"/>
            <a:ext cx="4032448" cy="4824536"/>
          </a:xfrm>
        </p:spPr>
        <p:txBody>
          <a:bodyPr>
            <a:normAutofit fontScale="40000" lnSpcReduction="20000"/>
          </a:bodyPr>
          <a:lstStyle/>
          <a:p>
            <a:pPr lvl="2">
              <a:lnSpc>
                <a:spcPct val="170000"/>
              </a:lnSpc>
            </a:pPr>
            <a:r>
              <a:rPr lang="en-IE" sz="5500" dirty="0" smtClean="0">
                <a:latin typeface="Calibri" panose="020F0502020204030204" pitchFamily="34" charset="0"/>
              </a:rPr>
              <a:t>Ploughing Championships </a:t>
            </a:r>
          </a:p>
          <a:p>
            <a:pPr lvl="2">
              <a:lnSpc>
                <a:spcPct val="170000"/>
              </a:lnSpc>
            </a:pPr>
            <a:r>
              <a:rPr lang="en-IE" sz="5500" dirty="0" smtClean="0">
                <a:latin typeface="Calibri" panose="020F0502020204030204" pitchFamily="34" charset="0"/>
              </a:rPr>
              <a:t>Donegal Adventure Centre </a:t>
            </a:r>
          </a:p>
          <a:p>
            <a:pPr lvl="2">
              <a:lnSpc>
                <a:spcPct val="170000"/>
              </a:lnSpc>
            </a:pPr>
            <a:r>
              <a:rPr lang="en-IE" sz="5500" dirty="0" smtClean="0">
                <a:latin typeface="Calibri" panose="020F0502020204030204" pitchFamily="34" charset="0"/>
              </a:rPr>
              <a:t>Ice Skating </a:t>
            </a:r>
          </a:p>
          <a:p>
            <a:pPr lvl="2">
              <a:lnSpc>
                <a:spcPct val="170000"/>
              </a:lnSpc>
            </a:pPr>
            <a:r>
              <a:rPr lang="en-IE" sz="5500" dirty="0" smtClean="0">
                <a:latin typeface="Calibri" panose="020F0502020204030204" pitchFamily="34" charset="0"/>
              </a:rPr>
              <a:t>BT Young Scientist</a:t>
            </a:r>
          </a:p>
          <a:p>
            <a:pPr lvl="2">
              <a:lnSpc>
                <a:spcPct val="170000"/>
              </a:lnSpc>
            </a:pPr>
            <a:r>
              <a:rPr lang="en-IE" sz="5500" dirty="0" err="1" smtClean="0">
                <a:latin typeface="Calibri" panose="020F0502020204030204" pitchFamily="34" charset="0"/>
              </a:rPr>
              <a:t>Burren</a:t>
            </a:r>
            <a:r>
              <a:rPr lang="en-IE" sz="5500" dirty="0" smtClean="0">
                <a:latin typeface="Calibri" panose="020F0502020204030204" pitchFamily="34" charset="0"/>
              </a:rPr>
              <a:t> and </a:t>
            </a:r>
            <a:r>
              <a:rPr lang="en-IE" sz="5500" dirty="0" err="1" smtClean="0">
                <a:latin typeface="Calibri" panose="020F0502020204030204" pitchFamily="34" charset="0"/>
              </a:rPr>
              <a:t>Ailwee</a:t>
            </a:r>
            <a:r>
              <a:rPr lang="en-IE" sz="5500" dirty="0" smtClean="0">
                <a:latin typeface="Calibri" panose="020F0502020204030204" pitchFamily="34" charset="0"/>
              </a:rPr>
              <a:t> Caves</a:t>
            </a:r>
          </a:p>
          <a:p>
            <a:pPr lvl="2">
              <a:lnSpc>
                <a:spcPct val="170000"/>
              </a:lnSpc>
            </a:pPr>
            <a:r>
              <a:rPr lang="en-IE" sz="5500" dirty="0" smtClean="0">
                <a:latin typeface="Calibri" panose="020F0502020204030204" pitchFamily="34" charset="0"/>
              </a:rPr>
              <a:t>Butlers Chocolate Factory</a:t>
            </a:r>
          </a:p>
          <a:p>
            <a:endParaRPr lang="en-IE" dirty="0" smtClean="0"/>
          </a:p>
          <a:p>
            <a:endParaRPr lang="en-IE" dirty="0"/>
          </a:p>
        </p:txBody>
      </p:sp>
      <p:sp>
        <p:nvSpPr>
          <p:cNvPr id="3" name="Rectangle 2"/>
          <p:cNvSpPr/>
          <p:nvPr/>
        </p:nvSpPr>
        <p:spPr>
          <a:xfrm>
            <a:off x="4260072" y="1628800"/>
            <a:ext cx="4248472" cy="2631490"/>
          </a:xfrm>
          <a:prstGeom prst="rect">
            <a:avLst/>
          </a:prstGeom>
        </p:spPr>
        <p:txBody>
          <a:bodyPr wrap="square">
            <a:spAutoFit/>
          </a:bodyPr>
          <a:lstStyle/>
          <a:p>
            <a:pPr marL="1200150" lvl="2" indent="-285750">
              <a:lnSpc>
                <a:spcPct val="150000"/>
              </a:lnSpc>
              <a:buFont typeface="Courier New" panose="02070309020205020404" pitchFamily="49" charset="0"/>
              <a:buChar char="o"/>
            </a:pPr>
            <a:r>
              <a:rPr lang="en-IE" sz="2200" dirty="0" smtClean="0">
                <a:latin typeface="Calibri" panose="020F0502020204030204" pitchFamily="34" charset="0"/>
              </a:rPr>
              <a:t>Sligo </a:t>
            </a:r>
            <a:r>
              <a:rPr lang="en-IE" sz="2200" dirty="0">
                <a:latin typeface="Calibri" panose="020F0502020204030204" pitchFamily="34" charset="0"/>
              </a:rPr>
              <a:t>IT Taster Day</a:t>
            </a:r>
          </a:p>
          <a:p>
            <a:pPr marL="1200150" lvl="2" indent="-285750">
              <a:lnSpc>
                <a:spcPct val="150000"/>
              </a:lnSpc>
              <a:buFont typeface="Courier New" panose="02070309020205020404" pitchFamily="49" charset="0"/>
              <a:buChar char="o"/>
            </a:pPr>
            <a:r>
              <a:rPr lang="en-IE" sz="2200" dirty="0">
                <a:latin typeface="Calibri" panose="020F0502020204030204" pitchFamily="34" charset="0"/>
              </a:rPr>
              <a:t>TY Comedy Performance</a:t>
            </a:r>
          </a:p>
          <a:p>
            <a:pPr marL="1200150" lvl="2" indent="-285750">
              <a:lnSpc>
                <a:spcPct val="150000"/>
              </a:lnSpc>
              <a:buFont typeface="Courier New" panose="02070309020205020404" pitchFamily="49" charset="0"/>
              <a:buChar char="o"/>
            </a:pPr>
            <a:r>
              <a:rPr lang="en-IE" sz="2200" dirty="0">
                <a:latin typeface="Calibri" panose="020F0502020204030204" pitchFamily="34" charset="0"/>
              </a:rPr>
              <a:t>ESB </a:t>
            </a:r>
            <a:r>
              <a:rPr lang="en-IE" sz="2200" dirty="0" err="1">
                <a:latin typeface="Calibri" panose="020F0502020204030204" pitchFamily="34" charset="0"/>
              </a:rPr>
              <a:t>Powerpoint</a:t>
            </a:r>
            <a:endParaRPr lang="en-IE" sz="2200" dirty="0">
              <a:latin typeface="Calibri" panose="020F0502020204030204" pitchFamily="34" charset="0"/>
            </a:endParaRPr>
          </a:p>
          <a:p>
            <a:pPr marL="1200150" lvl="2" indent="-285750">
              <a:lnSpc>
                <a:spcPct val="150000"/>
              </a:lnSpc>
              <a:buFont typeface="Courier New" panose="02070309020205020404" pitchFamily="49" charset="0"/>
              <a:buChar char="o"/>
            </a:pPr>
            <a:r>
              <a:rPr lang="en-IE" sz="2200" dirty="0">
                <a:latin typeface="Calibri" panose="020F0502020204030204" pitchFamily="34" charset="0"/>
              </a:rPr>
              <a:t>Delphi Adventure Centre</a:t>
            </a:r>
          </a:p>
          <a:p>
            <a:pPr marL="1200150" lvl="2" indent="-285750">
              <a:lnSpc>
                <a:spcPct val="150000"/>
              </a:lnSpc>
              <a:buFont typeface="Courier New" panose="02070309020205020404" pitchFamily="49" charset="0"/>
              <a:buChar char="o"/>
            </a:pPr>
            <a:r>
              <a:rPr lang="en-IE" sz="2200" dirty="0">
                <a:latin typeface="Calibri" panose="020F0502020204030204" pitchFamily="34" charset="0"/>
              </a:rPr>
              <a:t>School Tour</a:t>
            </a:r>
          </a:p>
        </p:txBody>
      </p:sp>
    </p:spTree>
    <p:extLst>
      <p:ext uri="{BB962C8B-B14F-4D97-AF65-F5344CB8AC3E}">
        <p14:creationId xmlns:p14="http://schemas.microsoft.com/office/powerpoint/2010/main" val="20149617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1043608" y="332656"/>
            <a:ext cx="7024744" cy="1143000"/>
          </a:xfrm>
        </p:spPr>
        <p:txBody>
          <a:bodyPr>
            <a:normAutofit/>
          </a:bodyPr>
          <a:lstStyle/>
          <a:p>
            <a:r>
              <a:rPr lang="en-IE" sz="4000" b="1" dirty="0"/>
              <a:t>ASSESSMENT</a:t>
            </a:r>
            <a:endParaRPr lang="en-GB" sz="4000" b="1" dirty="0"/>
          </a:p>
        </p:txBody>
      </p:sp>
      <p:sp>
        <p:nvSpPr>
          <p:cNvPr id="59395" name="Rectangle 3"/>
          <p:cNvSpPr>
            <a:spLocks noGrp="1" noChangeArrowheads="1"/>
          </p:cNvSpPr>
          <p:nvPr>
            <p:ph idx="1"/>
          </p:nvPr>
        </p:nvSpPr>
        <p:spPr>
          <a:xfrm>
            <a:off x="1115616" y="1772816"/>
            <a:ext cx="6777317" cy="3508977"/>
          </a:xfrm>
        </p:spPr>
        <p:txBody>
          <a:bodyPr>
            <a:normAutofit fontScale="92500" lnSpcReduction="10000"/>
          </a:bodyPr>
          <a:lstStyle/>
          <a:p>
            <a:r>
              <a:rPr lang="en-IE" sz="2800" dirty="0">
                <a:latin typeface="Calibri" panose="020F0502020204030204" pitchFamily="34" charset="0"/>
              </a:rPr>
              <a:t>Assessment in Transition Year is undertaken on the following two levels</a:t>
            </a:r>
            <a:r>
              <a:rPr lang="en-IE" sz="2800" dirty="0" smtClean="0">
                <a:latin typeface="Calibri" panose="020F0502020204030204" pitchFamily="34" charset="0"/>
              </a:rPr>
              <a:t>:</a:t>
            </a:r>
            <a:r>
              <a:rPr lang="en-IE" sz="2800" dirty="0">
                <a:latin typeface="Calibri" panose="020F0502020204030204" pitchFamily="34" charset="0"/>
              </a:rPr>
              <a:t> </a:t>
            </a:r>
            <a:endParaRPr lang="en-IE" sz="2800" dirty="0" smtClean="0">
              <a:latin typeface="Calibri" panose="020F0502020204030204" pitchFamily="34" charset="0"/>
            </a:endParaRPr>
          </a:p>
          <a:p>
            <a:pPr marL="0" indent="0">
              <a:buNone/>
            </a:pPr>
            <a:endParaRPr lang="en-IE" sz="2800" dirty="0">
              <a:latin typeface="Calibri" panose="020F0502020204030204" pitchFamily="34" charset="0"/>
            </a:endParaRPr>
          </a:p>
          <a:p>
            <a:pPr marL="914400" lvl="1" indent="-514350" fontAlgn="base" hangingPunct="0">
              <a:buFont typeface="+mj-lt"/>
              <a:buAutoNum type="arabicPeriod"/>
            </a:pPr>
            <a:r>
              <a:rPr lang="en-IE" dirty="0">
                <a:latin typeface="Calibri" panose="020F0502020204030204" pitchFamily="34" charset="0"/>
              </a:rPr>
              <a:t>Continuous Assessment</a:t>
            </a:r>
          </a:p>
          <a:p>
            <a:pPr marL="914400" lvl="1" indent="-514350" fontAlgn="base" hangingPunct="0">
              <a:buFont typeface="+mj-lt"/>
              <a:buAutoNum type="arabicPeriod"/>
            </a:pPr>
            <a:r>
              <a:rPr lang="en-IE" dirty="0">
                <a:latin typeface="Calibri" panose="020F0502020204030204" pitchFamily="34" charset="0"/>
              </a:rPr>
              <a:t>Academic </a:t>
            </a:r>
            <a:r>
              <a:rPr lang="en-IE" dirty="0" smtClean="0">
                <a:latin typeface="Calibri" panose="020F0502020204030204" pitchFamily="34" charset="0"/>
              </a:rPr>
              <a:t>Assessment</a:t>
            </a:r>
          </a:p>
          <a:p>
            <a:pPr marL="400050" lvl="1" indent="0" fontAlgn="base" hangingPunct="0">
              <a:buNone/>
            </a:pPr>
            <a:endParaRPr lang="en-IE" sz="2800" dirty="0">
              <a:latin typeface="Calibri" panose="020F0502020204030204" pitchFamily="34" charset="0"/>
            </a:endParaRPr>
          </a:p>
          <a:p>
            <a:r>
              <a:rPr lang="en-IE" sz="2800" dirty="0">
                <a:latin typeface="Calibri" panose="020F0502020204030204" pitchFamily="34" charset="0"/>
              </a:rPr>
              <a:t>B</a:t>
            </a:r>
            <a:r>
              <a:rPr lang="en-IE" sz="2800" dirty="0" smtClean="0">
                <a:latin typeface="Calibri" panose="020F0502020204030204" pitchFamily="34" charset="0"/>
              </a:rPr>
              <a:t>oth </a:t>
            </a:r>
            <a:r>
              <a:rPr lang="en-IE" sz="2800" dirty="0">
                <a:latin typeface="Calibri" panose="020F0502020204030204" pitchFamily="34" charset="0"/>
              </a:rPr>
              <a:t>forms of assessment are conducted side-by-side throughout the year and complement each other.</a:t>
            </a:r>
          </a:p>
          <a:p>
            <a:pPr>
              <a:lnSpc>
                <a:spcPct val="90000"/>
              </a:lnSpc>
              <a:buFontTx/>
              <a:buNone/>
            </a:pPr>
            <a:endParaRPr lang="en-GB" sz="2800" dirty="0">
              <a:latin typeface="Calibri" panose="020F0502020204030204" pitchFamily="34" charset="0"/>
            </a:endParaRPr>
          </a:p>
        </p:txBody>
      </p:sp>
    </p:spTree>
    <p:extLst>
      <p:ext uri="{BB962C8B-B14F-4D97-AF65-F5344CB8AC3E}">
        <p14:creationId xmlns:p14="http://schemas.microsoft.com/office/powerpoint/2010/main" val="31723981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71600" y="476672"/>
            <a:ext cx="7024744" cy="1143000"/>
          </a:xfrm>
        </p:spPr>
        <p:txBody>
          <a:bodyPr>
            <a:normAutofit/>
          </a:bodyPr>
          <a:lstStyle/>
          <a:p>
            <a:r>
              <a:rPr lang="en-IE" sz="4000" b="1" dirty="0"/>
              <a:t>CREDIT SYSTEM</a:t>
            </a:r>
            <a:endParaRPr lang="en-IE" sz="4000" dirty="0"/>
          </a:p>
        </p:txBody>
      </p:sp>
      <p:sp>
        <p:nvSpPr>
          <p:cNvPr id="8" name="Content Placeholder 7"/>
          <p:cNvSpPr>
            <a:spLocks noGrp="1"/>
          </p:cNvSpPr>
          <p:nvPr>
            <p:ph idx="1"/>
          </p:nvPr>
        </p:nvSpPr>
        <p:spPr>
          <a:xfrm>
            <a:off x="1043608" y="1772816"/>
            <a:ext cx="6777317" cy="3508977"/>
          </a:xfrm>
        </p:spPr>
        <p:txBody>
          <a:bodyPr>
            <a:normAutofit fontScale="62500" lnSpcReduction="20000"/>
          </a:bodyPr>
          <a:lstStyle/>
          <a:p>
            <a:pPr marL="0" indent="0">
              <a:buNone/>
            </a:pPr>
            <a:r>
              <a:rPr lang="en-IE" b="1" dirty="0"/>
              <a:t>	</a:t>
            </a:r>
            <a:endParaRPr lang="en-IE" dirty="0"/>
          </a:p>
          <a:p>
            <a:pPr marL="0" indent="0">
              <a:buNone/>
            </a:pPr>
            <a:r>
              <a:rPr lang="en-IE" b="1" dirty="0"/>
              <a:t>	</a:t>
            </a:r>
            <a:r>
              <a:rPr lang="en-IE" sz="2600" b="1" dirty="0"/>
              <a:t>Continuous Assessment			</a:t>
            </a:r>
            <a:r>
              <a:rPr lang="en-IE" sz="2600" b="1" dirty="0" smtClean="0"/>
              <a:t>100</a:t>
            </a:r>
            <a:endParaRPr lang="en-IE" sz="2600" dirty="0"/>
          </a:p>
          <a:p>
            <a:pPr marL="0" indent="0">
              <a:buNone/>
            </a:pPr>
            <a:r>
              <a:rPr lang="en-IE" sz="2600" dirty="0"/>
              <a:t>	</a:t>
            </a:r>
            <a:r>
              <a:rPr lang="en-IE" sz="2600" dirty="0" smtClean="0"/>
              <a:t>3 </a:t>
            </a:r>
            <a:r>
              <a:rPr lang="en-IE" sz="2600" dirty="0"/>
              <a:t>Core Subjects @ 8 credits each		</a:t>
            </a:r>
            <a:r>
              <a:rPr lang="en-IE" sz="2600" dirty="0" smtClean="0"/>
              <a:t>24</a:t>
            </a:r>
            <a:endParaRPr lang="en-IE" sz="2600" dirty="0"/>
          </a:p>
          <a:p>
            <a:pPr marL="0" indent="0" hangingPunct="0">
              <a:buNone/>
            </a:pPr>
            <a:r>
              <a:rPr lang="en-US" sz="2600" dirty="0"/>
              <a:t>	</a:t>
            </a:r>
            <a:r>
              <a:rPr lang="en-US" sz="2600" dirty="0" smtClean="0"/>
              <a:t>10 </a:t>
            </a:r>
            <a:r>
              <a:rPr lang="en-US" sz="2600" dirty="0"/>
              <a:t>Sample Subjects @ 6 credits each		</a:t>
            </a:r>
            <a:r>
              <a:rPr lang="en-US" sz="2600" dirty="0" smtClean="0"/>
              <a:t>60</a:t>
            </a:r>
            <a:endParaRPr lang="en-IE" sz="2600" b="1" dirty="0"/>
          </a:p>
          <a:p>
            <a:pPr marL="0" indent="0">
              <a:buNone/>
            </a:pPr>
            <a:r>
              <a:rPr lang="en-IE" sz="2600" dirty="0"/>
              <a:t>	</a:t>
            </a:r>
            <a:r>
              <a:rPr lang="en-IE" sz="2600" dirty="0" smtClean="0"/>
              <a:t>4 </a:t>
            </a:r>
            <a:r>
              <a:rPr lang="en-IE" sz="2600" dirty="0"/>
              <a:t>Life Skills Subjects @ 4 credits each		</a:t>
            </a:r>
            <a:r>
              <a:rPr lang="en-IE" sz="2600" dirty="0" smtClean="0"/>
              <a:t>16</a:t>
            </a:r>
            <a:endParaRPr lang="en-IE" sz="2600" dirty="0"/>
          </a:p>
          <a:p>
            <a:pPr marL="0" indent="0">
              <a:buNone/>
            </a:pPr>
            <a:r>
              <a:rPr lang="en-IE" sz="2600" b="1" dirty="0"/>
              <a:t>	</a:t>
            </a:r>
            <a:endParaRPr lang="en-IE" sz="2600" b="1" dirty="0" smtClean="0"/>
          </a:p>
          <a:p>
            <a:pPr marL="0" indent="0">
              <a:buNone/>
            </a:pPr>
            <a:r>
              <a:rPr lang="en-IE" sz="2600" b="1" dirty="0" smtClean="0"/>
              <a:t>	Work </a:t>
            </a:r>
            <a:r>
              <a:rPr lang="en-IE" sz="2600" b="1" dirty="0"/>
              <a:t>Experience	</a:t>
            </a:r>
            <a:r>
              <a:rPr lang="en-IE" sz="2600" b="1" dirty="0" smtClean="0"/>
              <a:t>(</a:t>
            </a:r>
            <a:r>
              <a:rPr lang="en-IE" sz="2600" b="1" dirty="0"/>
              <a:t>3x10)			</a:t>
            </a:r>
            <a:r>
              <a:rPr lang="en-IE" sz="2600" b="1" dirty="0" smtClean="0"/>
              <a:t>30</a:t>
            </a:r>
            <a:endParaRPr lang="en-IE" sz="2600" b="1" i="1" dirty="0"/>
          </a:p>
          <a:p>
            <a:pPr marL="0" indent="0">
              <a:buNone/>
            </a:pPr>
            <a:r>
              <a:rPr lang="en-IE" sz="2600" dirty="0"/>
              <a:t>	Employer’s report				</a:t>
            </a:r>
            <a:r>
              <a:rPr lang="en-IE" sz="2600" dirty="0" smtClean="0"/>
              <a:t>3</a:t>
            </a:r>
            <a:endParaRPr lang="en-IE" sz="2600" dirty="0"/>
          </a:p>
          <a:p>
            <a:pPr marL="0" indent="0">
              <a:buNone/>
            </a:pPr>
            <a:r>
              <a:rPr lang="en-IE" sz="2600" dirty="0"/>
              <a:t>	Student Log				</a:t>
            </a:r>
            <a:r>
              <a:rPr lang="en-IE" sz="2600" dirty="0" smtClean="0"/>
              <a:t>5</a:t>
            </a:r>
            <a:endParaRPr lang="en-IE" sz="2600" dirty="0"/>
          </a:p>
          <a:p>
            <a:pPr marL="0" indent="0">
              <a:buNone/>
            </a:pPr>
            <a:r>
              <a:rPr lang="en-IE" sz="2600" dirty="0"/>
              <a:t>	Debrief Interview				</a:t>
            </a:r>
            <a:r>
              <a:rPr lang="en-IE" sz="2600" dirty="0" smtClean="0"/>
              <a:t>2</a:t>
            </a:r>
            <a:endParaRPr lang="en-IE" sz="2600" dirty="0"/>
          </a:p>
          <a:p>
            <a:pPr marL="0" indent="0">
              <a:buNone/>
            </a:pPr>
            <a:r>
              <a:rPr lang="en-IE" sz="2600" b="1" dirty="0"/>
              <a:t> </a:t>
            </a:r>
            <a:endParaRPr lang="en-IE" sz="2600" dirty="0"/>
          </a:p>
          <a:p>
            <a:pPr marL="0" indent="0">
              <a:buNone/>
            </a:pPr>
            <a:r>
              <a:rPr lang="en-IE" sz="2600" b="1" dirty="0"/>
              <a:t>	Portfolio </a:t>
            </a:r>
            <a:r>
              <a:rPr lang="en-IE" sz="2600" b="1" dirty="0" smtClean="0"/>
              <a:t>Assessment</a:t>
            </a:r>
            <a:r>
              <a:rPr lang="en-IE" sz="2600" b="1" dirty="0"/>
              <a:t>			</a:t>
            </a:r>
            <a:r>
              <a:rPr lang="en-IE" sz="2600" b="1" dirty="0" smtClean="0"/>
              <a:t>70</a:t>
            </a:r>
            <a:endParaRPr lang="en-IE" sz="2600" dirty="0"/>
          </a:p>
          <a:p>
            <a:pPr marL="0" indent="0">
              <a:buNone/>
            </a:pPr>
            <a:r>
              <a:rPr lang="en-IE" sz="2600" b="1" dirty="0" smtClean="0"/>
              <a:t>	TOTAL </a:t>
            </a:r>
            <a:r>
              <a:rPr lang="en-IE" sz="2600" b="1" dirty="0" smtClean="0"/>
              <a:t>CREDITS</a:t>
            </a:r>
            <a:r>
              <a:rPr lang="en-IE" sz="2600" b="1" dirty="0"/>
              <a:t>				</a:t>
            </a:r>
            <a:r>
              <a:rPr lang="en-IE" sz="2600" b="1" dirty="0" smtClean="0"/>
              <a:t>200 </a:t>
            </a:r>
            <a:endParaRPr lang="en-IE" sz="2600" dirty="0"/>
          </a:p>
          <a:p>
            <a:pPr marL="0" indent="0">
              <a:buNone/>
            </a:pPr>
            <a:endParaRPr lang="en-IE" sz="2600" dirty="0"/>
          </a:p>
        </p:txBody>
      </p:sp>
    </p:spTree>
    <p:extLst>
      <p:ext uri="{BB962C8B-B14F-4D97-AF65-F5344CB8AC3E}">
        <p14:creationId xmlns:p14="http://schemas.microsoft.com/office/powerpoint/2010/main" val="5888094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476672"/>
            <a:ext cx="7024744" cy="1143000"/>
          </a:xfrm>
        </p:spPr>
        <p:txBody>
          <a:bodyPr/>
          <a:lstStyle/>
          <a:p>
            <a:r>
              <a:rPr lang="en-IE" b="1" dirty="0" smtClean="0"/>
              <a:t>Grading of Subjects</a:t>
            </a:r>
            <a:endParaRPr lang="en-IE" b="1" dirty="0"/>
          </a:p>
        </p:txBody>
      </p:sp>
      <p:sp>
        <p:nvSpPr>
          <p:cNvPr id="3" name="Content Placeholder 2"/>
          <p:cNvSpPr>
            <a:spLocks noGrp="1"/>
          </p:cNvSpPr>
          <p:nvPr>
            <p:ph idx="1"/>
          </p:nvPr>
        </p:nvSpPr>
        <p:spPr>
          <a:xfrm>
            <a:off x="1115616" y="1916832"/>
            <a:ext cx="6777317" cy="3508977"/>
          </a:xfrm>
        </p:spPr>
        <p:txBody>
          <a:bodyPr>
            <a:noAutofit/>
          </a:bodyPr>
          <a:lstStyle/>
          <a:p>
            <a:pPr hangingPunct="0"/>
            <a:r>
              <a:rPr lang="x-none" sz="1800" b="1">
                <a:latin typeface="Calibri" panose="020F0502020204030204" pitchFamily="34" charset="0"/>
              </a:rPr>
              <a:t>Core Subjects</a:t>
            </a:r>
            <a:endParaRPr lang="en-IE" sz="1800" b="1" i="1" dirty="0">
              <a:latin typeface="Calibri" panose="020F0502020204030204" pitchFamily="34" charset="0"/>
            </a:endParaRPr>
          </a:p>
          <a:p>
            <a:pPr marL="400050" lvl="1" indent="0" hangingPunct="0">
              <a:buNone/>
            </a:pPr>
            <a:r>
              <a:rPr lang="x-none" sz="1800" b="1">
                <a:latin typeface="Calibri" panose="020F0502020204030204" pitchFamily="34" charset="0"/>
              </a:rPr>
              <a:t>   </a:t>
            </a:r>
            <a:r>
              <a:rPr lang="x-none" sz="1800" smtClean="0">
                <a:latin typeface="Calibri" panose="020F0502020204030204" pitchFamily="34" charset="0"/>
              </a:rPr>
              <a:t>All </a:t>
            </a:r>
            <a:r>
              <a:rPr lang="x-none" sz="1800">
                <a:latin typeface="Calibri" panose="020F0502020204030204" pitchFamily="34" charset="0"/>
              </a:rPr>
              <a:t>assignments completed on time – 2 credits</a:t>
            </a:r>
            <a:endParaRPr lang="en-IE" sz="1800" b="1" i="1" dirty="0">
              <a:latin typeface="Calibri" panose="020F0502020204030204" pitchFamily="34" charset="0"/>
            </a:endParaRPr>
          </a:p>
          <a:p>
            <a:pPr marL="400050" lvl="1" indent="0" fontAlgn="base" hangingPunct="0">
              <a:buNone/>
            </a:pPr>
            <a:r>
              <a:rPr lang="en-IE" sz="1800" dirty="0">
                <a:latin typeface="Calibri" panose="020F0502020204030204" pitchFamily="34" charset="0"/>
              </a:rPr>
              <a:t>   </a:t>
            </a:r>
            <a:r>
              <a:rPr lang="en-IE" sz="1800" dirty="0" smtClean="0">
                <a:latin typeface="Calibri" panose="020F0502020204030204" pitchFamily="34" charset="0"/>
              </a:rPr>
              <a:t>Homework </a:t>
            </a:r>
            <a:r>
              <a:rPr lang="en-IE" sz="1800" dirty="0">
                <a:latin typeface="Calibri" panose="020F0502020204030204" pitchFamily="34" charset="0"/>
              </a:rPr>
              <a:t>– 2 credits</a:t>
            </a:r>
          </a:p>
          <a:p>
            <a:pPr marL="400050" lvl="1" indent="0" fontAlgn="base" hangingPunct="0">
              <a:buNone/>
            </a:pPr>
            <a:r>
              <a:rPr lang="en-IE" sz="1800" dirty="0">
                <a:latin typeface="Calibri" panose="020F0502020204030204" pitchFamily="34" charset="0"/>
              </a:rPr>
              <a:t>   </a:t>
            </a:r>
            <a:r>
              <a:rPr lang="en-IE" sz="1800" dirty="0" smtClean="0">
                <a:latin typeface="Calibri" panose="020F0502020204030204" pitchFamily="34" charset="0"/>
              </a:rPr>
              <a:t>Academic </a:t>
            </a:r>
            <a:r>
              <a:rPr lang="en-IE" sz="1800" dirty="0">
                <a:latin typeface="Calibri" panose="020F0502020204030204" pitchFamily="34" charset="0"/>
              </a:rPr>
              <a:t>improvement – 2 credits</a:t>
            </a:r>
          </a:p>
          <a:p>
            <a:pPr marL="400050" lvl="1" indent="0" fontAlgn="base" hangingPunct="0">
              <a:buNone/>
            </a:pPr>
            <a:r>
              <a:rPr lang="en-IE" sz="1800" dirty="0">
                <a:latin typeface="Calibri" panose="020F0502020204030204" pitchFamily="34" charset="0"/>
              </a:rPr>
              <a:t>   </a:t>
            </a:r>
            <a:r>
              <a:rPr lang="en-IE" sz="1800" dirty="0" smtClean="0">
                <a:latin typeface="Calibri" panose="020F0502020204030204" pitchFamily="34" charset="0"/>
              </a:rPr>
              <a:t>Attitude</a:t>
            </a:r>
            <a:r>
              <a:rPr lang="en-IE" sz="1800" dirty="0">
                <a:latin typeface="Calibri" panose="020F0502020204030204" pitchFamily="34" charset="0"/>
              </a:rPr>
              <a:t>	– 2 credits</a:t>
            </a:r>
          </a:p>
          <a:p>
            <a:r>
              <a:rPr lang="en-IE" sz="1800" b="1" dirty="0">
                <a:latin typeface="Calibri" panose="020F0502020204030204" pitchFamily="34" charset="0"/>
              </a:rPr>
              <a:t>Sample Subjects:</a:t>
            </a:r>
          </a:p>
          <a:p>
            <a:pPr marL="400050" lvl="1" indent="0" fontAlgn="base" hangingPunct="0">
              <a:buNone/>
            </a:pPr>
            <a:r>
              <a:rPr lang="en-IE" sz="1800" dirty="0">
                <a:latin typeface="Calibri" panose="020F0502020204030204" pitchFamily="34" charset="0"/>
              </a:rPr>
              <a:t> </a:t>
            </a:r>
            <a:r>
              <a:rPr lang="en-IE" sz="1800" dirty="0" smtClean="0">
                <a:latin typeface="Calibri" panose="020F0502020204030204" pitchFamily="34" charset="0"/>
              </a:rPr>
              <a:t>  Major </a:t>
            </a:r>
            <a:r>
              <a:rPr lang="en-IE" sz="1800" dirty="0">
                <a:latin typeface="Calibri" panose="020F0502020204030204" pitchFamily="34" charset="0"/>
              </a:rPr>
              <a:t>Assignment/Practical Work completed on time – 2 credits</a:t>
            </a:r>
            <a:endParaRPr lang="en-IE" sz="1800" b="1" dirty="0">
              <a:latin typeface="Calibri" panose="020F0502020204030204" pitchFamily="34" charset="0"/>
            </a:endParaRPr>
          </a:p>
          <a:p>
            <a:pPr marL="400050" lvl="1" indent="0" fontAlgn="base" hangingPunct="0">
              <a:buNone/>
            </a:pPr>
            <a:r>
              <a:rPr lang="en-IE" sz="1800" dirty="0">
                <a:latin typeface="Calibri" panose="020F0502020204030204" pitchFamily="34" charset="0"/>
              </a:rPr>
              <a:t>   </a:t>
            </a:r>
            <a:r>
              <a:rPr lang="en-IE" sz="1800" dirty="0" smtClean="0">
                <a:latin typeface="Calibri" panose="020F0502020204030204" pitchFamily="34" charset="0"/>
              </a:rPr>
              <a:t>Homework </a:t>
            </a:r>
            <a:r>
              <a:rPr lang="en-IE" sz="1800" dirty="0">
                <a:latin typeface="Calibri" panose="020F0502020204030204" pitchFamily="34" charset="0"/>
              </a:rPr>
              <a:t>– 2 credits</a:t>
            </a:r>
          </a:p>
          <a:p>
            <a:pPr marL="400050" lvl="1" indent="0" fontAlgn="base" hangingPunct="0">
              <a:buNone/>
            </a:pPr>
            <a:r>
              <a:rPr lang="en-IE" sz="1800" dirty="0">
                <a:latin typeface="Calibri" panose="020F0502020204030204" pitchFamily="34" charset="0"/>
              </a:rPr>
              <a:t>   </a:t>
            </a:r>
            <a:r>
              <a:rPr lang="en-IE" sz="1800" dirty="0" smtClean="0">
                <a:latin typeface="Calibri" panose="020F0502020204030204" pitchFamily="34" charset="0"/>
              </a:rPr>
              <a:t>Attitude </a:t>
            </a:r>
            <a:r>
              <a:rPr lang="en-IE" sz="1800" dirty="0">
                <a:latin typeface="Calibri" panose="020F0502020204030204" pitchFamily="34" charset="0"/>
              </a:rPr>
              <a:t>– 2 credits</a:t>
            </a:r>
          </a:p>
          <a:p>
            <a:r>
              <a:rPr lang="en-IE" sz="1800" b="1" dirty="0">
                <a:latin typeface="Calibri" panose="020F0502020204030204" pitchFamily="34" charset="0"/>
              </a:rPr>
              <a:t>Life Skills Subjects:</a:t>
            </a:r>
          </a:p>
          <a:p>
            <a:pPr marL="400050" lvl="1" indent="0" fontAlgn="base" hangingPunct="0">
              <a:buNone/>
            </a:pPr>
            <a:r>
              <a:rPr lang="en-IE" sz="1800" dirty="0">
                <a:latin typeface="Calibri" panose="020F0502020204030204" pitchFamily="34" charset="0"/>
              </a:rPr>
              <a:t> </a:t>
            </a:r>
            <a:r>
              <a:rPr lang="en-IE" sz="1800" dirty="0" smtClean="0">
                <a:latin typeface="Calibri" panose="020F0502020204030204" pitchFamily="34" charset="0"/>
              </a:rPr>
              <a:t> Major </a:t>
            </a:r>
            <a:r>
              <a:rPr lang="en-IE" sz="1800" dirty="0">
                <a:latin typeface="Calibri" panose="020F0502020204030204" pitchFamily="34" charset="0"/>
              </a:rPr>
              <a:t>Assignment/Practical </a:t>
            </a:r>
            <a:r>
              <a:rPr lang="en-IE" sz="1800" dirty="0" smtClean="0">
                <a:latin typeface="Calibri" panose="020F0502020204030204" pitchFamily="34" charset="0"/>
              </a:rPr>
              <a:t>Work– </a:t>
            </a:r>
            <a:r>
              <a:rPr lang="en-IE" sz="1800" dirty="0">
                <a:latin typeface="Calibri" panose="020F0502020204030204" pitchFamily="34" charset="0"/>
              </a:rPr>
              <a:t>2 credits</a:t>
            </a:r>
            <a:endParaRPr lang="en-IE" sz="1800" b="1" dirty="0">
              <a:latin typeface="Calibri" panose="020F0502020204030204" pitchFamily="34" charset="0"/>
            </a:endParaRPr>
          </a:p>
          <a:p>
            <a:pPr marL="400050" lvl="1" indent="0" fontAlgn="base" hangingPunct="0">
              <a:buNone/>
            </a:pPr>
            <a:r>
              <a:rPr lang="en-IE" sz="1800" dirty="0">
                <a:latin typeface="Calibri" panose="020F0502020204030204" pitchFamily="34" charset="0"/>
              </a:rPr>
              <a:t>  </a:t>
            </a:r>
            <a:r>
              <a:rPr lang="en-IE" sz="1800" dirty="0" smtClean="0">
                <a:latin typeface="Calibri" panose="020F0502020204030204" pitchFamily="34" charset="0"/>
              </a:rPr>
              <a:t>Attitude </a:t>
            </a:r>
            <a:r>
              <a:rPr lang="en-IE" sz="1800" dirty="0">
                <a:latin typeface="Calibri" panose="020F0502020204030204" pitchFamily="34" charset="0"/>
              </a:rPr>
              <a:t>– 2 credits</a:t>
            </a:r>
          </a:p>
          <a:p>
            <a:endParaRPr lang="en-IE" sz="1800" b="1" dirty="0">
              <a:latin typeface="Calibri" panose="020F0502020204030204" pitchFamily="34" charset="0"/>
            </a:endParaRPr>
          </a:p>
        </p:txBody>
      </p:sp>
    </p:spTree>
    <p:extLst>
      <p:ext uri="{BB962C8B-B14F-4D97-AF65-F5344CB8AC3E}">
        <p14:creationId xmlns:p14="http://schemas.microsoft.com/office/powerpoint/2010/main" val="33911547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692696"/>
            <a:ext cx="7024744" cy="1143000"/>
          </a:xfrm>
        </p:spPr>
        <p:txBody>
          <a:bodyPr>
            <a:normAutofit/>
          </a:bodyPr>
          <a:lstStyle/>
          <a:p>
            <a:r>
              <a:rPr lang="en-IE" sz="4000" b="1" dirty="0" smtClean="0"/>
              <a:t>Certification</a:t>
            </a:r>
            <a:endParaRPr lang="en-IE" sz="4000" b="1" dirty="0"/>
          </a:p>
        </p:txBody>
      </p:sp>
      <p:sp>
        <p:nvSpPr>
          <p:cNvPr id="3" name="Content Placeholder 2"/>
          <p:cNvSpPr>
            <a:spLocks noGrp="1"/>
          </p:cNvSpPr>
          <p:nvPr>
            <p:ph idx="1"/>
          </p:nvPr>
        </p:nvSpPr>
        <p:spPr/>
        <p:txBody>
          <a:bodyPr>
            <a:normAutofit/>
          </a:bodyPr>
          <a:lstStyle/>
          <a:p>
            <a:r>
              <a:rPr lang="en-IE" dirty="0">
                <a:latin typeface="Calibri" panose="020F0502020204030204" pitchFamily="34" charset="0"/>
              </a:rPr>
              <a:t>Credits are awarded to each student per subject as described above.  </a:t>
            </a:r>
            <a:endParaRPr lang="en-IE" dirty="0" smtClean="0">
              <a:latin typeface="Calibri" panose="020F0502020204030204" pitchFamily="34" charset="0"/>
            </a:endParaRPr>
          </a:p>
          <a:p>
            <a:r>
              <a:rPr lang="en-IE" dirty="0" smtClean="0">
                <a:latin typeface="Calibri" panose="020F0502020204030204" pitchFamily="34" charset="0"/>
              </a:rPr>
              <a:t>The </a:t>
            </a:r>
            <a:r>
              <a:rPr lang="en-IE" dirty="0">
                <a:latin typeface="Calibri" panose="020F0502020204030204" pitchFamily="34" charset="0"/>
              </a:rPr>
              <a:t>levels of award are as follows:</a:t>
            </a:r>
          </a:p>
          <a:p>
            <a:pPr marL="0" indent="0">
              <a:buNone/>
            </a:pPr>
            <a:r>
              <a:rPr lang="en-IE" dirty="0">
                <a:latin typeface="Calibri" panose="020F0502020204030204" pitchFamily="34" charset="0"/>
              </a:rPr>
              <a:t>		</a:t>
            </a:r>
            <a:endParaRPr lang="en-IE" dirty="0" smtClean="0">
              <a:latin typeface="Calibri" panose="020F0502020204030204" pitchFamily="34" charset="0"/>
            </a:endParaRPr>
          </a:p>
          <a:p>
            <a:pPr marL="0" indent="0">
              <a:buNone/>
            </a:pPr>
            <a:r>
              <a:rPr lang="en-IE" dirty="0">
                <a:latin typeface="Calibri" panose="020F0502020204030204" pitchFamily="34" charset="0"/>
              </a:rPr>
              <a:t>	</a:t>
            </a:r>
            <a:r>
              <a:rPr lang="en-IE" dirty="0" smtClean="0">
                <a:latin typeface="Calibri" panose="020F0502020204030204" pitchFamily="34" charset="0"/>
              </a:rPr>
              <a:t>	</a:t>
            </a:r>
            <a:r>
              <a:rPr lang="en-IE" dirty="0" smtClean="0">
                <a:latin typeface="Calibri" panose="020F0502020204030204" pitchFamily="34" charset="0"/>
              </a:rPr>
              <a:t>Pass</a:t>
            </a:r>
            <a:r>
              <a:rPr lang="en-IE" dirty="0">
                <a:latin typeface="Calibri" panose="020F0502020204030204" pitchFamily="34" charset="0"/>
              </a:rPr>
              <a:t>:	 	120 – 139 credits</a:t>
            </a:r>
          </a:p>
          <a:p>
            <a:pPr marL="0" indent="0">
              <a:buNone/>
            </a:pPr>
            <a:r>
              <a:rPr lang="en-IE" dirty="0">
                <a:latin typeface="Calibri" panose="020F0502020204030204" pitchFamily="34" charset="0"/>
              </a:rPr>
              <a:t>		Merit:		</a:t>
            </a:r>
            <a:r>
              <a:rPr lang="en-IE" dirty="0" smtClean="0">
                <a:latin typeface="Calibri" panose="020F0502020204030204" pitchFamily="34" charset="0"/>
              </a:rPr>
              <a:t>140 </a:t>
            </a:r>
            <a:r>
              <a:rPr lang="en-IE" dirty="0">
                <a:latin typeface="Calibri" panose="020F0502020204030204" pitchFamily="34" charset="0"/>
              </a:rPr>
              <a:t>– 169 credits</a:t>
            </a:r>
          </a:p>
          <a:p>
            <a:pPr marL="0" indent="0">
              <a:buNone/>
            </a:pPr>
            <a:r>
              <a:rPr lang="en-IE" dirty="0">
                <a:latin typeface="Calibri" panose="020F0502020204030204" pitchFamily="34" charset="0"/>
              </a:rPr>
              <a:t>		Distinction:	</a:t>
            </a:r>
            <a:r>
              <a:rPr lang="en-IE" dirty="0" smtClean="0">
                <a:latin typeface="Calibri" panose="020F0502020204030204" pitchFamily="34" charset="0"/>
              </a:rPr>
              <a:t>170 </a:t>
            </a:r>
            <a:r>
              <a:rPr lang="en-IE" dirty="0">
                <a:latin typeface="Calibri" panose="020F0502020204030204" pitchFamily="34" charset="0"/>
              </a:rPr>
              <a:t>– 200 credits</a:t>
            </a:r>
          </a:p>
        </p:txBody>
      </p:sp>
    </p:spTree>
    <p:extLst>
      <p:ext uri="{BB962C8B-B14F-4D97-AF65-F5344CB8AC3E}">
        <p14:creationId xmlns:p14="http://schemas.microsoft.com/office/powerpoint/2010/main" val="33662263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548680"/>
            <a:ext cx="7024744" cy="1143000"/>
          </a:xfrm>
        </p:spPr>
        <p:txBody>
          <a:bodyPr>
            <a:normAutofit/>
          </a:bodyPr>
          <a:lstStyle/>
          <a:p>
            <a:r>
              <a:rPr lang="en-IE" sz="4000" b="1" dirty="0" smtClean="0"/>
              <a:t>Fees</a:t>
            </a:r>
            <a:endParaRPr lang="en-IE" sz="4000" b="1" dirty="0"/>
          </a:p>
        </p:txBody>
      </p:sp>
      <p:sp>
        <p:nvSpPr>
          <p:cNvPr id="3" name="Content Placeholder 2"/>
          <p:cNvSpPr>
            <a:spLocks noGrp="1"/>
          </p:cNvSpPr>
          <p:nvPr>
            <p:ph idx="1"/>
          </p:nvPr>
        </p:nvSpPr>
        <p:spPr>
          <a:xfrm>
            <a:off x="1043608" y="2492896"/>
            <a:ext cx="6777317" cy="3508977"/>
          </a:xfrm>
        </p:spPr>
        <p:txBody>
          <a:bodyPr/>
          <a:lstStyle/>
          <a:p>
            <a:r>
              <a:rPr lang="en-IE" dirty="0" smtClean="0">
                <a:latin typeface="Calibri" panose="020F0502020204030204" pitchFamily="34" charset="0"/>
              </a:rPr>
              <a:t>€200 Transition Year </a:t>
            </a:r>
            <a:r>
              <a:rPr lang="en-IE" dirty="0" smtClean="0">
                <a:latin typeface="Calibri" panose="020F0502020204030204" pitchFamily="34" charset="0"/>
              </a:rPr>
              <a:t>fee</a:t>
            </a:r>
          </a:p>
          <a:p>
            <a:pPr marL="68580" indent="0">
              <a:buNone/>
            </a:pPr>
            <a:endParaRPr lang="en-IE" dirty="0" smtClean="0">
              <a:latin typeface="Calibri" panose="020F0502020204030204" pitchFamily="34" charset="0"/>
            </a:endParaRPr>
          </a:p>
          <a:p>
            <a:r>
              <a:rPr lang="en-IE" dirty="0" smtClean="0">
                <a:latin typeface="Calibri" panose="020F0502020204030204" pitchFamily="34" charset="0"/>
              </a:rPr>
              <a:t>€50 – Locker rental, Journal, Books and Photocopying</a:t>
            </a:r>
            <a:r>
              <a:rPr lang="en-IE" dirty="0" smtClean="0">
                <a:latin typeface="Calibri" panose="020F0502020204030204" pitchFamily="34" charset="0"/>
              </a:rPr>
              <a:t>.</a:t>
            </a:r>
          </a:p>
          <a:p>
            <a:pPr marL="68580" indent="0">
              <a:buNone/>
            </a:pPr>
            <a:endParaRPr lang="en-IE" dirty="0" smtClean="0">
              <a:latin typeface="Calibri" panose="020F0502020204030204" pitchFamily="34" charset="0"/>
            </a:endParaRPr>
          </a:p>
          <a:p>
            <a:r>
              <a:rPr lang="en-IE" dirty="0" smtClean="0">
                <a:latin typeface="Calibri" panose="020F0502020204030204" pitchFamily="34" charset="0"/>
              </a:rPr>
              <a:t>Up to €80 for buses </a:t>
            </a:r>
            <a:endParaRPr lang="en-IE" dirty="0">
              <a:latin typeface="Calibri" panose="020F0502020204030204" pitchFamily="34" charset="0"/>
            </a:endParaRPr>
          </a:p>
        </p:txBody>
      </p:sp>
    </p:spTree>
    <p:extLst>
      <p:ext uri="{BB962C8B-B14F-4D97-AF65-F5344CB8AC3E}">
        <p14:creationId xmlns:p14="http://schemas.microsoft.com/office/powerpoint/2010/main" val="10997668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908720"/>
            <a:ext cx="7560840" cy="5416868"/>
          </a:xfrm>
          <a:prstGeom prst="rect">
            <a:avLst/>
          </a:prstGeom>
        </p:spPr>
        <p:txBody>
          <a:bodyPr wrap="square">
            <a:spAutoFit/>
          </a:bodyPr>
          <a:lstStyle/>
          <a:p>
            <a:pPr algn="ctr"/>
            <a:r>
              <a:rPr lang="en-GB" sz="3600" b="1" dirty="0"/>
              <a:t>Transition </a:t>
            </a:r>
            <a:r>
              <a:rPr lang="en-GB" sz="3600" b="1" dirty="0" smtClean="0"/>
              <a:t>Year</a:t>
            </a:r>
          </a:p>
          <a:p>
            <a:endParaRPr lang="en-IE" sz="3200" dirty="0"/>
          </a:p>
          <a:p>
            <a:pPr algn="just"/>
            <a:r>
              <a:rPr lang="en-GB" sz="3200" dirty="0"/>
              <a:t>“…</a:t>
            </a:r>
            <a:r>
              <a:rPr lang="en-GB" sz="2800" dirty="0"/>
              <a:t>is a one year school based programme between Junior and Senior Cycle designed to act as a bridge between the two by facilitating the smooth transition from the more dependant learning of the Junior Cycle to the more independent self-directed learning required for Senior Cycle”</a:t>
            </a:r>
            <a:endParaRPr lang="en-IE" sz="2800" dirty="0"/>
          </a:p>
          <a:p>
            <a:pPr algn="r"/>
            <a:endParaRPr lang="en-GB" sz="3200" dirty="0" smtClean="0"/>
          </a:p>
          <a:p>
            <a:pPr algn="r"/>
            <a:r>
              <a:rPr lang="en-GB" dirty="0" smtClean="0"/>
              <a:t>(</a:t>
            </a:r>
            <a:r>
              <a:rPr lang="en-GB" dirty="0"/>
              <a:t>Dept. of Ed. &amp; Science)</a:t>
            </a:r>
            <a:endParaRPr lang="en-IE" dirty="0"/>
          </a:p>
        </p:txBody>
      </p:sp>
    </p:spTree>
    <p:extLst>
      <p:ext uri="{BB962C8B-B14F-4D97-AF65-F5344CB8AC3E}">
        <p14:creationId xmlns:p14="http://schemas.microsoft.com/office/powerpoint/2010/main" val="1294243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2">
                                            <p:txEl>
                                              <p:pRg st="2" end="2"/>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692696"/>
            <a:ext cx="7992888" cy="5262979"/>
          </a:xfrm>
          <a:prstGeom prst="rect">
            <a:avLst/>
          </a:prstGeom>
        </p:spPr>
        <p:txBody>
          <a:bodyPr wrap="square">
            <a:spAutoFit/>
          </a:bodyPr>
          <a:lstStyle/>
          <a:p>
            <a:r>
              <a:rPr lang="en-GB" b="1" dirty="0"/>
              <a:t> </a:t>
            </a:r>
            <a:r>
              <a:rPr lang="en-GB" sz="4000" b="1" dirty="0" smtClean="0"/>
              <a:t>WHY </a:t>
            </a:r>
            <a:r>
              <a:rPr lang="en-GB" sz="4000" b="1" dirty="0"/>
              <a:t>complete Transition Year</a:t>
            </a:r>
            <a:r>
              <a:rPr lang="en-GB" sz="4000" b="1" dirty="0" smtClean="0"/>
              <a:t>??</a:t>
            </a:r>
            <a:endParaRPr lang="en-GB" sz="3200" b="1" dirty="0" smtClean="0"/>
          </a:p>
          <a:p>
            <a:pPr>
              <a:lnSpc>
                <a:spcPct val="150000"/>
              </a:lnSpc>
            </a:pPr>
            <a:r>
              <a:rPr lang="en-GB" sz="2000" dirty="0" smtClean="0"/>
              <a:t>By </a:t>
            </a:r>
            <a:r>
              <a:rPr lang="en-GB" sz="2000" dirty="0"/>
              <a:t>fostering “academic achievement and encouraging the development of a wide range of transferable critical thinking and problem-solving skills”, TY can help to address the key challenges facing young people today, including</a:t>
            </a:r>
            <a:r>
              <a:rPr lang="en-GB" sz="2000" dirty="0" smtClean="0"/>
              <a:t>:</a:t>
            </a:r>
          </a:p>
          <a:p>
            <a:pPr marL="1657350" lvl="3" indent="-285750">
              <a:lnSpc>
                <a:spcPct val="200000"/>
              </a:lnSpc>
              <a:buFont typeface="Arial" panose="020B0604020202020204" pitchFamily="34" charset="0"/>
              <a:buChar char="•"/>
            </a:pPr>
            <a:r>
              <a:rPr lang="en-GB" sz="2400" b="1" dirty="0" smtClean="0"/>
              <a:t>The Leaving Certificate Examination</a:t>
            </a:r>
          </a:p>
          <a:p>
            <a:pPr marL="1657350" lvl="3" indent="-285750">
              <a:lnSpc>
                <a:spcPct val="200000"/>
              </a:lnSpc>
              <a:buFont typeface="Arial" panose="020B0604020202020204" pitchFamily="34" charset="0"/>
              <a:buChar char="•"/>
            </a:pPr>
            <a:r>
              <a:rPr lang="en-GB" sz="2400" b="1" dirty="0" smtClean="0"/>
              <a:t>Third Level Education</a:t>
            </a:r>
          </a:p>
          <a:p>
            <a:pPr marL="1657350" lvl="3" indent="-285750">
              <a:lnSpc>
                <a:spcPct val="200000"/>
              </a:lnSpc>
              <a:buFont typeface="Arial" panose="020B0604020202020204" pitchFamily="34" charset="0"/>
              <a:buChar char="•"/>
            </a:pPr>
            <a:r>
              <a:rPr lang="en-GB" sz="2400" b="1" dirty="0" smtClean="0"/>
              <a:t>Adult &amp;Working Life</a:t>
            </a:r>
            <a:r>
              <a:rPr lang="en-GB" sz="2400" b="1" dirty="0"/>
              <a:t> </a:t>
            </a:r>
            <a:endParaRPr lang="en-IE" sz="2400" b="1" dirty="0"/>
          </a:p>
        </p:txBody>
      </p:sp>
    </p:spTree>
    <p:extLst>
      <p:ext uri="{BB962C8B-B14F-4D97-AF65-F5344CB8AC3E}">
        <p14:creationId xmlns:p14="http://schemas.microsoft.com/office/powerpoint/2010/main" val="426307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8640"/>
            <a:ext cx="8424936" cy="5663089"/>
          </a:xfrm>
          <a:prstGeom prst="rect">
            <a:avLst/>
          </a:prstGeom>
        </p:spPr>
        <p:txBody>
          <a:bodyPr wrap="square">
            <a:spAutoFit/>
          </a:bodyPr>
          <a:lstStyle/>
          <a:p>
            <a:r>
              <a:rPr lang="en-GB" b="1" dirty="0"/>
              <a:t> </a:t>
            </a:r>
            <a:endParaRPr lang="en-IE" dirty="0"/>
          </a:p>
          <a:p>
            <a:r>
              <a:rPr lang="en-GB" sz="3200" b="1" dirty="0"/>
              <a:t>RESEARCH</a:t>
            </a:r>
            <a:endParaRPr lang="en-IE" sz="3200" dirty="0"/>
          </a:p>
          <a:p>
            <a:pPr>
              <a:lnSpc>
                <a:spcPct val="150000"/>
              </a:lnSpc>
            </a:pPr>
            <a:r>
              <a:rPr lang="en-GB" sz="1600" dirty="0"/>
              <a:t>“Students who had taken the TY Programme had a </a:t>
            </a:r>
            <a:r>
              <a:rPr lang="en-GB" sz="1600" b="1" dirty="0"/>
              <a:t>higher grade average in the Leaving Certificate</a:t>
            </a:r>
            <a:r>
              <a:rPr lang="en-GB" sz="1600" dirty="0"/>
              <a:t> as well </a:t>
            </a:r>
            <a:r>
              <a:rPr lang="en-GB" sz="1600" b="1" dirty="0"/>
              <a:t>as increased entry level to higher education</a:t>
            </a:r>
            <a:r>
              <a:rPr lang="en-GB" sz="1600" dirty="0"/>
              <a:t>.  Students were also found to take a </a:t>
            </a:r>
            <a:r>
              <a:rPr lang="en-GB" sz="1600" b="1" dirty="0"/>
              <a:t>broader range of courses at third level </a:t>
            </a:r>
            <a:r>
              <a:rPr lang="en-GB" sz="1600" dirty="0"/>
              <a:t>than non TY students”.          </a:t>
            </a:r>
            <a:r>
              <a:rPr lang="en-GB" sz="1600" dirty="0" smtClean="0"/>
              <a:t> 						(</a:t>
            </a:r>
            <a:r>
              <a:rPr lang="en-GB" sz="1600" dirty="0"/>
              <a:t>ESRI  2004)</a:t>
            </a:r>
            <a:endParaRPr lang="en-IE" sz="1600" dirty="0"/>
          </a:p>
          <a:p>
            <a:pPr>
              <a:lnSpc>
                <a:spcPct val="150000"/>
              </a:lnSpc>
            </a:pPr>
            <a:r>
              <a:rPr lang="en-GB" sz="1600" b="1" dirty="0"/>
              <a:t> </a:t>
            </a:r>
            <a:endParaRPr lang="en-IE" sz="1600" dirty="0"/>
          </a:p>
          <a:p>
            <a:pPr>
              <a:lnSpc>
                <a:spcPct val="150000"/>
              </a:lnSpc>
            </a:pPr>
            <a:r>
              <a:rPr lang="en-GB" sz="1600" dirty="0"/>
              <a:t>Students who completed TY “were </a:t>
            </a:r>
            <a:r>
              <a:rPr lang="en-GB" sz="1600" b="1" dirty="0"/>
              <a:t>more likely </a:t>
            </a:r>
            <a:r>
              <a:rPr lang="en-GB" sz="1600" dirty="0"/>
              <a:t>to retain subjects at </a:t>
            </a:r>
            <a:r>
              <a:rPr lang="en-GB" sz="1600" b="1" dirty="0"/>
              <a:t>Higher level</a:t>
            </a:r>
            <a:r>
              <a:rPr lang="en-GB" sz="1600" dirty="0"/>
              <a:t>, to </a:t>
            </a:r>
            <a:r>
              <a:rPr lang="en-GB" sz="1600" b="1" dirty="0"/>
              <a:t>move up from Ordinary level </a:t>
            </a:r>
            <a:r>
              <a:rPr lang="en-GB" sz="1600" dirty="0"/>
              <a:t>to Higher level and from Foundation to Ordinary level.  They were also more likely to </a:t>
            </a:r>
            <a:r>
              <a:rPr lang="en-GB" sz="1600" b="1" dirty="0"/>
              <a:t>take up subjects</a:t>
            </a:r>
            <a:r>
              <a:rPr lang="en-GB" sz="1600" dirty="0"/>
              <a:t> which they had not taken before”.             </a:t>
            </a:r>
            <a:r>
              <a:rPr lang="en-GB" sz="1600" dirty="0" smtClean="0"/>
              <a:t>							(</a:t>
            </a:r>
            <a:r>
              <a:rPr lang="en-GB" sz="1600" dirty="0"/>
              <a:t>NCCA 1999)</a:t>
            </a:r>
            <a:endParaRPr lang="en-IE" sz="1600" dirty="0"/>
          </a:p>
          <a:p>
            <a:pPr>
              <a:lnSpc>
                <a:spcPct val="150000"/>
              </a:lnSpc>
            </a:pPr>
            <a:r>
              <a:rPr lang="en-GB" sz="1600" dirty="0"/>
              <a:t> </a:t>
            </a:r>
            <a:endParaRPr lang="en-IE" sz="1600" dirty="0"/>
          </a:p>
          <a:p>
            <a:pPr>
              <a:lnSpc>
                <a:spcPct val="150000"/>
              </a:lnSpc>
            </a:pPr>
            <a:r>
              <a:rPr lang="en-GB" sz="1600" dirty="0"/>
              <a:t>“Growing evidence that students who have taken TY Programme are </a:t>
            </a:r>
            <a:r>
              <a:rPr lang="en-GB" sz="1600" b="1" dirty="0"/>
              <a:t>more self-reliant learners when they enter third-level</a:t>
            </a:r>
            <a:r>
              <a:rPr lang="en-GB" sz="1600" dirty="0"/>
              <a:t> education than their peers”  </a:t>
            </a:r>
            <a:endParaRPr lang="en-GB" sz="1600" dirty="0" smtClean="0"/>
          </a:p>
          <a:p>
            <a:pPr>
              <a:lnSpc>
                <a:spcPct val="150000"/>
              </a:lnSpc>
            </a:pPr>
            <a:r>
              <a:rPr lang="en-GB" sz="1600" dirty="0"/>
              <a:t>	</a:t>
            </a:r>
            <a:r>
              <a:rPr lang="en-GB" sz="1600" dirty="0" smtClean="0"/>
              <a:t>			    (</a:t>
            </a:r>
            <a:r>
              <a:rPr lang="en-GB" sz="1600" dirty="0"/>
              <a:t>Commission on the points system 1999)</a:t>
            </a:r>
            <a:endParaRPr lang="en-IE" sz="1600" dirty="0"/>
          </a:p>
        </p:txBody>
      </p:sp>
    </p:spTree>
    <p:extLst>
      <p:ext uri="{BB962C8B-B14F-4D97-AF65-F5344CB8AC3E}">
        <p14:creationId xmlns:p14="http://schemas.microsoft.com/office/powerpoint/2010/main" val="2032005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 calcmode="lin" valueType="num">
                                      <p:cBhvr additive="base">
                                        <p:cTn id="1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mph" presetSubtype="0" nodeType="clickEffect">
                                  <p:stCondLst>
                                    <p:cond delay="0"/>
                                  </p:stCondLst>
                                  <p:iterate type="lt">
                                    <p:tmAbs val="25"/>
                                  </p:iterate>
                                  <p:childTnLst>
                                    <p:set>
                                      <p:cBhvr override="childStyle">
                                        <p:cTn id="22" dur="indefinite"/>
                                        <p:tgtEl>
                                          <p:spTgt spid="2">
                                            <p:txEl>
                                              <p:pRg st="6" end="6"/>
                                            </p:txEl>
                                          </p:spTgt>
                                        </p:tgtEl>
                                        <p:attrNameLst>
                                          <p:attrName>style.fontWeight</p:attrName>
                                        </p:attrNameLst>
                                      </p:cBhvr>
                                      <p:to>
                                        <p:strVal val="bold"/>
                                      </p:to>
                                    </p:set>
                                  </p:childTnLst>
                                </p:cTn>
                              </p:par>
                            </p:childTnLst>
                          </p:cTn>
                        </p:par>
                      </p:childTnLst>
                    </p:cTn>
                  </p:par>
                  <p:par>
                    <p:cTn id="23" fill="hold">
                      <p:stCondLst>
                        <p:cond delay="indefinite"/>
                      </p:stCondLst>
                      <p:childTnLst>
                        <p:par>
                          <p:cTn id="24" fill="hold">
                            <p:stCondLst>
                              <p:cond delay="0"/>
                            </p:stCondLst>
                            <p:childTnLst>
                              <p:par>
                                <p:cTn id="25" presetID="15" presetClass="emph" presetSubtype="0" nodeType="clickEffect">
                                  <p:stCondLst>
                                    <p:cond delay="0"/>
                                  </p:stCondLst>
                                  <p:iterate type="lt">
                                    <p:tmAbs val="25"/>
                                  </p:iterate>
                                  <p:childTnLst>
                                    <p:set>
                                      <p:cBhvr override="childStyle">
                                        <p:cTn id="26" dur="indefinite"/>
                                        <p:tgtEl>
                                          <p:spTgt spid="2">
                                            <p:txEl>
                                              <p:pRg st="7" end="7"/>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043608" y="436267"/>
            <a:ext cx="757940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en-US" sz="3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Overall aims of Transition Year:</a:t>
            </a:r>
            <a:endParaRPr kumimoji="0" lang="en-IE" altLang="en-US"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IE" altLang="en-US" sz="36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Diagram 2"/>
          <p:cNvGraphicFramePr/>
          <p:nvPr>
            <p:extLst>
              <p:ext uri="{D42A27DB-BD31-4B8C-83A1-F6EECF244321}">
                <p14:modId xmlns:p14="http://schemas.microsoft.com/office/powerpoint/2010/main" val="43396735"/>
              </p:ext>
            </p:extLst>
          </p:nvPr>
        </p:nvGraphicFramePr>
        <p:xfrm>
          <a:off x="683568" y="1268760"/>
          <a:ext cx="7704856"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a:spLocks noChangeArrowheads="1"/>
          </p:cNvSpPr>
          <p:nvPr/>
        </p:nvSpPr>
        <p:spPr bwMode="auto">
          <a:xfrm>
            <a:off x="0" y="367665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9663455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971600" y="620688"/>
            <a:ext cx="7024744" cy="1143000"/>
          </a:xfrm>
        </p:spPr>
        <p:txBody>
          <a:bodyPr>
            <a:normAutofit fontScale="90000"/>
          </a:bodyPr>
          <a:lstStyle/>
          <a:p>
            <a:r>
              <a:rPr lang="en-GB" altLang="en-GB" sz="3600" b="1" dirty="0" smtClean="0"/>
              <a:t>THE </a:t>
            </a:r>
            <a:r>
              <a:rPr lang="en-GB" altLang="en-GB" sz="3600" b="1" dirty="0"/>
              <a:t>LAYERS OF A TY PROGRAMME</a:t>
            </a:r>
          </a:p>
        </p:txBody>
      </p:sp>
      <p:sp>
        <p:nvSpPr>
          <p:cNvPr id="43011" name="Rectangle 3"/>
          <p:cNvSpPr>
            <a:spLocks noGrp="1" noChangeArrowheads="1"/>
          </p:cNvSpPr>
          <p:nvPr>
            <p:ph idx="1"/>
          </p:nvPr>
        </p:nvSpPr>
        <p:spPr>
          <a:xfrm>
            <a:off x="683568" y="2060848"/>
            <a:ext cx="7776864" cy="3888432"/>
          </a:xfrm>
        </p:spPr>
        <p:txBody>
          <a:bodyPr>
            <a:normAutofit fontScale="70000" lnSpcReduction="20000"/>
          </a:bodyPr>
          <a:lstStyle/>
          <a:p>
            <a:pPr marL="514350" lvl="0" indent="-514350" algn="just">
              <a:lnSpc>
                <a:spcPct val="120000"/>
              </a:lnSpc>
              <a:buFont typeface="+mj-lt"/>
              <a:buAutoNum type="arabicPeriod"/>
            </a:pPr>
            <a:r>
              <a:rPr lang="en-IE" sz="2900" b="1" dirty="0">
                <a:latin typeface="Calibri" panose="020F0502020204030204" pitchFamily="34" charset="0"/>
              </a:rPr>
              <a:t>Core Subjects</a:t>
            </a:r>
            <a:r>
              <a:rPr lang="en-IE" sz="2900" dirty="0">
                <a:latin typeface="Calibri" panose="020F0502020204030204" pitchFamily="34" charset="0"/>
              </a:rPr>
              <a:t> are </a:t>
            </a:r>
            <a:r>
              <a:rPr lang="en-IE" sz="2900" dirty="0" smtClean="0">
                <a:latin typeface="Calibri" panose="020F0502020204030204" pitchFamily="34" charset="0"/>
              </a:rPr>
              <a:t> </a:t>
            </a:r>
            <a:r>
              <a:rPr lang="en-IE" sz="2900" dirty="0">
                <a:latin typeface="Calibri" panose="020F0502020204030204" pitchFamily="34" charset="0"/>
              </a:rPr>
              <a:t>subjects that all students take for the full year.</a:t>
            </a:r>
          </a:p>
          <a:p>
            <a:pPr marL="514350" lvl="0" indent="-514350" algn="just">
              <a:lnSpc>
                <a:spcPct val="120000"/>
              </a:lnSpc>
              <a:buFont typeface="+mj-lt"/>
              <a:buAutoNum type="arabicPeriod"/>
            </a:pPr>
            <a:r>
              <a:rPr lang="en-IE" sz="2900" b="1" dirty="0">
                <a:latin typeface="Calibri" panose="020F0502020204030204" pitchFamily="34" charset="0"/>
              </a:rPr>
              <a:t>Subject Sampling</a:t>
            </a:r>
            <a:r>
              <a:rPr lang="en-IE" sz="2900" dirty="0">
                <a:latin typeface="Calibri" panose="020F0502020204030204" pitchFamily="34" charset="0"/>
              </a:rPr>
              <a:t> may involve giving students a taster module of the Leaving Certificate subjects available in the school to help them make informed choices when making their subject choices later. Subject sampling may also expose students to new subjects that they have not experienced before.</a:t>
            </a:r>
          </a:p>
          <a:p>
            <a:pPr marL="514350" lvl="0" indent="-514350" algn="just">
              <a:lnSpc>
                <a:spcPct val="120000"/>
              </a:lnSpc>
              <a:buFont typeface="+mj-lt"/>
              <a:buAutoNum type="arabicPeriod"/>
            </a:pPr>
            <a:r>
              <a:rPr lang="en-IE" sz="2900" b="1" dirty="0">
                <a:latin typeface="Calibri" panose="020F0502020204030204" pitchFamily="34" charset="0"/>
              </a:rPr>
              <a:t>Transition Year Specific Layer</a:t>
            </a:r>
            <a:r>
              <a:rPr lang="en-IE" sz="2900" dirty="0">
                <a:latin typeface="Calibri" panose="020F0502020204030204" pitchFamily="34" charset="0"/>
              </a:rPr>
              <a:t> includes subjects and modules devised both within the school and by external agencies supporting the programme in schools</a:t>
            </a:r>
          </a:p>
          <a:p>
            <a:pPr marL="514350" lvl="0" indent="-514350" algn="just">
              <a:lnSpc>
                <a:spcPct val="120000"/>
              </a:lnSpc>
              <a:buFont typeface="+mj-lt"/>
              <a:buAutoNum type="arabicPeriod"/>
            </a:pPr>
            <a:r>
              <a:rPr lang="en-IE" sz="2900" dirty="0">
                <a:latin typeface="Calibri" panose="020F0502020204030204" pitchFamily="34" charset="0"/>
              </a:rPr>
              <a:t>T</a:t>
            </a:r>
            <a:r>
              <a:rPr lang="en-IE" sz="2900" b="1" dirty="0">
                <a:latin typeface="Calibri" panose="020F0502020204030204" pitchFamily="34" charset="0"/>
              </a:rPr>
              <a:t>Y Calendar Layer</a:t>
            </a:r>
            <a:r>
              <a:rPr lang="en-IE" sz="2900" dirty="0">
                <a:latin typeface="Calibri" panose="020F0502020204030204" pitchFamily="34" charset="0"/>
              </a:rPr>
              <a:t> includes "once off" activities such as work experience, trips, musical production, etc.</a:t>
            </a:r>
          </a:p>
          <a:p>
            <a:pPr algn="just"/>
            <a:endParaRPr lang="en-GB" altLang="en-GB" dirty="0">
              <a:latin typeface="Calibri" panose="020F0502020204030204" pitchFamily="34" charset="0"/>
            </a:endParaRPr>
          </a:p>
        </p:txBody>
      </p:sp>
    </p:spTree>
    <p:extLst>
      <p:ext uri="{BB962C8B-B14F-4D97-AF65-F5344CB8AC3E}">
        <p14:creationId xmlns:p14="http://schemas.microsoft.com/office/powerpoint/2010/main" val="2082869309"/>
      </p:ext>
    </p:extLst>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83568" y="764704"/>
            <a:ext cx="7772400" cy="608012"/>
          </a:xfrm>
        </p:spPr>
        <p:txBody>
          <a:bodyPr>
            <a:noAutofit/>
          </a:bodyPr>
          <a:lstStyle/>
          <a:p>
            <a:r>
              <a:rPr lang="en-GB" sz="3600" b="1" dirty="0"/>
              <a:t>CORE SUBJECT LAYER</a:t>
            </a:r>
          </a:p>
        </p:txBody>
      </p:sp>
      <p:sp>
        <p:nvSpPr>
          <p:cNvPr id="51203" name="Rectangle 3"/>
          <p:cNvSpPr>
            <a:spLocks noGrp="1" noChangeArrowheads="1"/>
          </p:cNvSpPr>
          <p:nvPr>
            <p:ph idx="1"/>
          </p:nvPr>
        </p:nvSpPr>
        <p:spPr/>
        <p:txBody>
          <a:bodyPr/>
          <a:lstStyle/>
          <a:p>
            <a:endParaRPr lang="en-GB" dirty="0" smtClean="0"/>
          </a:p>
          <a:p>
            <a:pPr algn="ctr"/>
            <a:r>
              <a:rPr lang="en-GB" dirty="0" smtClean="0"/>
              <a:t>Celtic Studies</a:t>
            </a:r>
          </a:p>
          <a:p>
            <a:pPr marL="0" indent="0" algn="ctr">
              <a:buNone/>
            </a:pPr>
            <a:endParaRPr lang="en-GB" dirty="0" smtClean="0"/>
          </a:p>
          <a:p>
            <a:pPr algn="ctr"/>
            <a:r>
              <a:rPr lang="en-GB" dirty="0" smtClean="0"/>
              <a:t>English</a:t>
            </a:r>
          </a:p>
          <a:p>
            <a:pPr marL="0" indent="0" algn="ctr">
              <a:buNone/>
            </a:pPr>
            <a:endParaRPr lang="en-GB" dirty="0" smtClean="0"/>
          </a:p>
          <a:p>
            <a:pPr algn="ctr"/>
            <a:r>
              <a:rPr lang="en-GB" dirty="0" smtClean="0"/>
              <a:t>Maths</a:t>
            </a:r>
          </a:p>
          <a:p>
            <a:pPr marL="0" indent="0">
              <a:buNone/>
            </a:pPr>
            <a:endParaRPr lang="en-GB" dirty="0" smtClean="0"/>
          </a:p>
        </p:txBody>
      </p:sp>
    </p:spTree>
    <p:extLst>
      <p:ext uri="{BB962C8B-B14F-4D97-AF65-F5344CB8AC3E}">
        <p14:creationId xmlns:p14="http://schemas.microsoft.com/office/powerpoint/2010/main" val="40656057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971600" y="404664"/>
            <a:ext cx="7024744" cy="1143000"/>
          </a:xfrm>
        </p:spPr>
        <p:txBody>
          <a:bodyPr>
            <a:normAutofit/>
          </a:bodyPr>
          <a:lstStyle/>
          <a:p>
            <a:r>
              <a:rPr lang="en-GB" sz="4000" b="1" dirty="0"/>
              <a:t>SUBJECT SAMPLING LAYER</a:t>
            </a:r>
          </a:p>
        </p:txBody>
      </p:sp>
      <p:sp>
        <p:nvSpPr>
          <p:cNvPr id="49155" name="Rectangle 3"/>
          <p:cNvSpPr>
            <a:spLocks noGrp="1" noChangeArrowheads="1"/>
          </p:cNvSpPr>
          <p:nvPr>
            <p:ph sz="quarter" idx="13"/>
          </p:nvPr>
        </p:nvSpPr>
        <p:spPr>
          <a:xfrm>
            <a:off x="971600" y="1700808"/>
            <a:ext cx="3419856" cy="3493008"/>
          </a:xfrm>
        </p:spPr>
        <p:txBody>
          <a:bodyPr>
            <a:noAutofit/>
          </a:bodyPr>
          <a:lstStyle/>
          <a:p>
            <a:r>
              <a:rPr lang="en-GB" sz="2400" dirty="0" smtClean="0"/>
              <a:t>French</a:t>
            </a:r>
            <a:endParaRPr lang="en-GB" sz="2400" dirty="0"/>
          </a:p>
          <a:p>
            <a:r>
              <a:rPr lang="en-IE" sz="2400" dirty="0" smtClean="0"/>
              <a:t>Music</a:t>
            </a:r>
          </a:p>
          <a:p>
            <a:r>
              <a:rPr lang="en-IE" sz="2400" dirty="0" smtClean="0"/>
              <a:t>Geography</a:t>
            </a:r>
          </a:p>
          <a:p>
            <a:r>
              <a:rPr lang="en-IE" sz="2400" dirty="0" smtClean="0"/>
              <a:t>Enterprise</a:t>
            </a:r>
          </a:p>
          <a:p>
            <a:r>
              <a:rPr lang="en-IE" sz="2400" dirty="0" smtClean="0"/>
              <a:t>Guidance</a:t>
            </a:r>
          </a:p>
          <a:p>
            <a:r>
              <a:rPr lang="en-IE" sz="2400" dirty="0" smtClean="0"/>
              <a:t>Engineering</a:t>
            </a:r>
          </a:p>
          <a:p>
            <a:r>
              <a:rPr lang="en-IE" sz="2400" dirty="0" smtClean="0"/>
              <a:t>Design Communication Graphics</a:t>
            </a:r>
          </a:p>
          <a:p>
            <a:endParaRPr lang="en-GB" sz="2400" dirty="0"/>
          </a:p>
        </p:txBody>
      </p:sp>
      <p:sp>
        <p:nvSpPr>
          <p:cNvPr id="2" name="Content Placeholder 1"/>
          <p:cNvSpPr>
            <a:spLocks noGrp="1"/>
          </p:cNvSpPr>
          <p:nvPr>
            <p:ph sz="quarter" idx="14"/>
          </p:nvPr>
        </p:nvSpPr>
        <p:spPr>
          <a:xfrm>
            <a:off x="4572000" y="1700808"/>
            <a:ext cx="3419856" cy="3493008"/>
          </a:xfrm>
        </p:spPr>
        <p:txBody>
          <a:bodyPr/>
          <a:lstStyle/>
          <a:p>
            <a:r>
              <a:rPr lang="en-IE" dirty="0" smtClean="0"/>
              <a:t>Physical Education</a:t>
            </a:r>
          </a:p>
          <a:p>
            <a:r>
              <a:rPr lang="en-IE" dirty="0" smtClean="0"/>
              <a:t>ICT</a:t>
            </a:r>
          </a:p>
          <a:p>
            <a:r>
              <a:rPr lang="en-IE" dirty="0" smtClean="0"/>
              <a:t>Home Economics</a:t>
            </a:r>
          </a:p>
          <a:p>
            <a:r>
              <a:rPr lang="en-IE" dirty="0" smtClean="0"/>
              <a:t>Creative Development</a:t>
            </a:r>
          </a:p>
          <a:p>
            <a:r>
              <a:rPr lang="en-IE" dirty="0" smtClean="0"/>
              <a:t>Science</a:t>
            </a:r>
          </a:p>
          <a:p>
            <a:r>
              <a:rPr lang="en-IE" dirty="0"/>
              <a:t>Construction Studies</a:t>
            </a:r>
          </a:p>
          <a:p>
            <a:endParaRPr lang="en-IE" dirty="0"/>
          </a:p>
        </p:txBody>
      </p:sp>
    </p:spTree>
    <p:extLst>
      <p:ext uri="{BB962C8B-B14F-4D97-AF65-F5344CB8AC3E}">
        <p14:creationId xmlns:p14="http://schemas.microsoft.com/office/powerpoint/2010/main" val="6683656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043608" y="548680"/>
            <a:ext cx="7024744" cy="1143000"/>
          </a:xfrm>
        </p:spPr>
        <p:txBody>
          <a:bodyPr>
            <a:normAutofit/>
          </a:bodyPr>
          <a:lstStyle/>
          <a:p>
            <a:r>
              <a:rPr lang="en-GB" sz="4000" b="1" dirty="0"/>
              <a:t>TRANSITION SPECIFIC LAYER</a:t>
            </a:r>
          </a:p>
        </p:txBody>
      </p:sp>
      <p:sp>
        <p:nvSpPr>
          <p:cNvPr id="47107" name="Rectangle 3"/>
          <p:cNvSpPr>
            <a:spLocks noGrp="1" noChangeArrowheads="1"/>
          </p:cNvSpPr>
          <p:nvPr>
            <p:ph sz="quarter" idx="13"/>
          </p:nvPr>
        </p:nvSpPr>
        <p:spPr>
          <a:xfrm>
            <a:off x="1043608" y="1916832"/>
            <a:ext cx="3419856" cy="3493008"/>
          </a:xfrm>
        </p:spPr>
        <p:txBody>
          <a:bodyPr>
            <a:normAutofit fontScale="92500"/>
          </a:bodyPr>
          <a:lstStyle/>
          <a:p>
            <a:pPr>
              <a:lnSpc>
                <a:spcPct val="150000"/>
              </a:lnSpc>
            </a:pPr>
            <a:r>
              <a:rPr lang="en-GB" b="1" dirty="0"/>
              <a:t>Work </a:t>
            </a:r>
            <a:r>
              <a:rPr lang="en-GB" b="1" dirty="0" smtClean="0"/>
              <a:t>Experience</a:t>
            </a:r>
          </a:p>
          <a:p>
            <a:pPr>
              <a:lnSpc>
                <a:spcPct val="150000"/>
              </a:lnSpc>
            </a:pPr>
            <a:r>
              <a:rPr lang="en-GB" b="1" dirty="0" smtClean="0"/>
              <a:t>Mini Company</a:t>
            </a:r>
            <a:endParaRPr lang="en-GB" b="1" dirty="0"/>
          </a:p>
          <a:p>
            <a:pPr>
              <a:lnSpc>
                <a:spcPct val="150000"/>
              </a:lnSpc>
            </a:pPr>
            <a:r>
              <a:rPr lang="en-IE" b="1" dirty="0" smtClean="0"/>
              <a:t>Photography Course</a:t>
            </a:r>
          </a:p>
          <a:p>
            <a:pPr>
              <a:lnSpc>
                <a:spcPct val="150000"/>
              </a:lnSpc>
            </a:pPr>
            <a:r>
              <a:rPr lang="en-IE" b="1" dirty="0" smtClean="0"/>
              <a:t>Life Choice Programme</a:t>
            </a:r>
          </a:p>
          <a:p>
            <a:pPr>
              <a:lnSpc>
                <a:spcPct val="150000"/>
              </a:lnSpc>
            </a:pPr>
            <a:r>
              <a:rPr lang="en-IE" b="1" dirty="0" smtClean="0"/>
              <a:t>Driving Module</a:t>
            </a:r>
          </a:p>
          <a:p>
            <a:pPr>
              <a:lnSpc>
                <a:spcPct val="150000"/>
              </a:lnSpc>
            </a:pPr>
            <a:endParaRPr lang="en-GB" dirty="0"/>
          </a:p>
        </p:txBody>
      </p:sp>
      <p:sp>
        <p:nvSpPr>
          <p:cNvPr id="2" name="Content Placeholder 1"/>
          <p:cNvSpPr>
            <a:spLocks noGrp="1"/>
          </p:cNvSpPr>
          <p:nvPr>
            <p:ph sz="quarter" idx="14"/>
          </p:nvPr>
        </p:nvSpPr>
        <p:spPr>
          <a:xfrm>
            <a:off x="4644008" y="1916832"/>
            <a:ext cx="3419856" cy="3493008"/>
          </a:xfrm>
        </p:spPr>
        <p:txBody>
          <a:bodyPr>
            <a:normAutofit fontScale="92500" lnSpcReduction="20000"/>
          </a:bodyPr>
          <a:lstStyle/>
          <a:p>
            <a:pPr>
              <a:lnSpc>
                <a:spcPct val="150000"/>
              </a:lnSpc>
            </a:pPr>
            <a:r>
              <a:rPr lang="en-GB" b="1" dirty="0"/>
              <a:t>First Aid</a:t>
            </a:r>
          </a:p>
          <a:p>
            <a:pPr>
              <a:lnSpc>
                <a:spcPct val="150000"/>
              </a:lnSpc>
            </a:pPr>
            <a:r>
              <a:rPr lang="en-GB" b="1" dirty="0"/>
              <a:t>Charity Work</a:t>
            </a:r>
          </a:p>
          <a:p>
            <a:pPr>
              <a:lnSpc>
                <a:spcPct val="150000"/>
              </a:lnSpc>
            </a:pPr>
            <a:r>
              <a:rPr lang="en-GB" b="1" dirty="0" err="1"/>
              <a:t>Gaisce</a:t>
            </a:r>
            <a:r>
              <a:rPr lang="en-GB" b="1" dirty="0"/>
              <a:t> Awards</a:t>
            </a:r>
          </a:p>
          <a:p>
            <a:pPr>
              <a:lnSpc>
                <a:spcPct val="150000"/>
              </a:lnSpc>
            </a:pPr>
            <a:r>
              <a:rPr lang="en-GB" b="1" dirty="0"/>
              <a:t>Clay Modelling</a:t>
            </a:r>
          </a:p>
          <a:p>
            <a:pPr>
              <a:lnSpc>
                <a:spcPct val="150000"/>
              </a:lnSpc>
            </a:pPr>
            <a:r>
              <a:rPr lang="en-IE" b="1" dirty="0" smtClean="0"/>
              <a:t>Garden </a:t>
            </a:r>
            <a:r>
              <a:rPr lang="en-IE" b="1" dirty="0" smtClean="0"/>
              <a:t>Project</a:t>
            </a:r>
          </a:p>
          <a:p>
            <a:pPr>
              <a:lnSpc>
                <a:spcPct val="150000"/>
              </a:lnSpc>
            </a:pPr>
            <a:r>
              <a:rPr lang="en-IE" b="1" dirty="0"/>
              <a:t>Build a Bank Challenge</a:t>
            </a:r>
            <a:endParaRPr lang="en-GB" b="1" dirty="0"/>
          </a:p>
          <a:p>
            <a:endParaRPr lang="en-IE" b="1" dirty="0"/>
          </a:p>
        </p:txBody>
      </p:sp>
    </p:spTree>
    <p:extLst>
      <p:ext uri="{BB962C8B-B14F-4D97-AF65-F5344CB8AC3E}">
        <p14:creationId xmlns:p14="http://schemas.microsoft.com/office/powerpoint/2010/main" val="4884010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172</TotalTime>
  <Words>338</Words>
  <Application>Microsoft Office PowerPoint</Application>
  <PresentationFormat>On-screen Show (4:3)</PresentationFormat>
  <Paragraphs>129</Paragraphs>
  <Slides>15</Slides>
  <Notes>6</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Austin</vt:lpstr>
      <vt:lpstr>PowerPoint Presentation</vt:lpstr>
      <vt:lpstr>PowerPoint Presentation</vt:lpstr>
      <vt:lpstr>PowerPoint Presentation</vt:lpstr>
      <vt:lpstr>PowerPoint Presentation</vt:lpstr>
      <vt:lpstr>PowerPoint Presentation</vt:lpstr>
      <vt:lpstr>THE LAYERS OF A TY PROGRAMME</vt:lpstr>
      <vt:lpstr>CORE SUBJECT LAYER</vt:lpstr>
      <vt:lpstr>SUBJECT SAMPLING LAYER</vt:lpstr>
      <vt:lpstr>TRANSITION SPECIFIC LAYER</vt:lpstr>
      <vt:lpstr>CALENDAR LAYER</vt:lpstr>
      <vt:lpstr>ASSESSMENT</vt:lpstr>
      <vt:lpstr>CREDIT SYSTEM</vt:lpstr>
      <vt:lpstr>Grading of Subjects</vt:lpstr>
      <vt:lpstr>Certification</vt:lpstr>
      <vt:lpstr>Fees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Leaving Certificate Vocational Programme</dc:title>
  <dc:creator>siobhan</dc:creator>
  <cp:lastModifiedBy>Eimear</cp:lastModifiedBy>
  <cp:revision>23</cp:revision>
  <dcterms:created xsi:type="dcterms:W3CDTF">2014-03-17T16:57:28Z</dcterms:created>
  <dcterms:modified xsi:type="dcterms:W3CDTF">2014-03-19T16:54:03Z</dcterms:modified>
</cp:coreProperties>
</file>